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8" r:id="rId1"/>
    <p:sldMasterId id="2147483709" r:id="rId2"/>
    <p:sldMasterId id="2147483710" r:id="rId3"/>
    <p:sldMasterId id="2147483711" r:id="rId4"/>
    <p:sldMasterId id="2147483712" r:id="rId5"/>
  </p:sldMasterIdLst>
  <p:notesMasterIdLst>
    <p:notesMasterId r:id="rId50"/>
  </p:notesMasterIdLst>
  <p:handoutMasterIdLst>
    <p:handoutMasterId r:id="rId51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-37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2FA67-ECC7-42C7-A305-ABE8C12D9254}" type="datetimeFigureOut">
              <a:rPr lang="it-IT" smtClean="0"/>
              <a:t>27/11/2022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1C550-CF8B-44FB-AB14-931ABD2646D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3158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760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592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3005608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7" name="Google Shape;287;p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087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4" name="Google Shape;294;p2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9761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1" name="Google Shape;301;p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5254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7" name="Google Shape;307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9101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p5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5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0269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p6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6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1390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8" name="Google Shape;328;p7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7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8526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8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8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2447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p9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9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9947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0" name="Google Shape;350;p1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0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5984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9" name="Google Shape;359;p1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1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4542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2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1513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4" name="Google Shape;374;p1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3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9309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0" name="Google Shape;380;p1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4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733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8" name="Google Shape;388;p15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5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8720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5" name="Google Shape;395;p16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6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91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3" name="Google Shape;403;p17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7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968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0" name="Google Shape;410;p18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8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534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p19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9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2846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5" name="Google Shape;425;p2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0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9461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p2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21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46926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0" name="Google Shape;440;p22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22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023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8" name="Google Shape;448;p2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23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21405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6" name="Google Shape;456;p2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4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688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3" name="Google Shape;463;p25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5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515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0" name="Google Shape;470;p26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26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76893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7" name="Google Shape;477;p27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7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66288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8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13300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9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1533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04279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33148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2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42487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38889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636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1" name="Google Shape;531;p35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5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7087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6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68419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7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80921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8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06566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9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4177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0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44327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16986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2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29407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42299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0" name="Google Shape;590;p4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400" cy="360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44:notes"/>
          <p:cNvSpPr txBox="1"/>
          <p:nvPr/>
        </p:nvSpPr>
        <p:spPr>
          <a:xfrm>
            <a:off x="3884760" y="868536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5436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3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5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6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7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8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9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9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9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9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9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2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6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4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8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4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5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0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5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1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5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52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2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52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52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52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55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5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5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5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9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600" cy="614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6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6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6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6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6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6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61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6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6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6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6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63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6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6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6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6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64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6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65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65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65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65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65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4000" cy="238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 idx="2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title" idx="2"/>
          </p:nvPr>
        </p:nvSpPr>
        <p:spPr>
          <a:xfrm>
            <a:off x="838080" y="1825560"/>
            <a:ext cx="518148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title" idx="3"/>
          </p:nvPr>
        </p:nvSpPr>
        <p:spPr>
          <a:xfrm>
            <a:off x="6172200" y="1825560"/>
            <a:ext cx="518148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2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0"/>
          <p:cNvSpPr txBox="1">
            <a:spLocks noGrp="1"/>
          </p:cNvSpPr>
          <p:nvPr>
            <p:ph type="title"/>
          </p:nvPr>
        </p:nvSpPr>
        <p:spPr>
          <a:xfrm>
            <a:off x="8398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6" name="Google Shape;176;p40"/>
          <p:cNvSpPr txBox="1">
            <a:spLocks noGrp="1"/>
          </p:cNvSpPr>
          <p:nvPr>
            <p:ph type="body" idx="1"/>
          </p:nvPr>
        </p:nvSpPr>
        <p:spPr>
          <a:xfrm>
            <a:off x="839880" y="1681200"/>
            <a:ext cx="5157720" cy="82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7" name="Google Shape;177;p40"/>
          <p:cNvSpPr txBox="1">
            <a:spLocks noGrp="1"/>
          </p:cNvSpPr>
          <p:nvPr>
            <p:ph type="title" idx="2"/>
          </p:nvPr>
        </p:nvSpPr>
        <p:spPr>
          <a:xfrm>
            <a:off x="839880" y="2505240"/>
            <a:ext cx="515772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8" name="Google Shape;178;p40"/>
          <p:cNvSpPr txBox="1">
            <a:spLocks noGrp="1"/>
          </p:cNvSpPr>
          <p:nvPr>
            <p:ph type="body" idx="3"/>
          </p:nvPr>
        </p:nvSpPr>
        <p:spPr>
          <a:xfrm>
            <a:off x="6172200" y="1681200"/>
            <a:ext cx="5183280" cy="82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9" name="Google Shape;179;p40"/>
          <p:cNvSpPr txBox="1">
            <a:spLocks noGrp="1"/>
          </p:cNvSpPr>
          <p:nvPr>
            <p:ph type="title" idx="4"/>
          </p:nvPr>
        </p:nvSpPr>
        <p:spPr>
          <a:xfrm>
            <a:off x="6172200" y="2505240"/>
            <a:ext cx="518328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80" name="Google Shape;180;p40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81" name="Google Shape;181;p40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82" name="Google Shape;182;p40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3" name="Google Shape;233;p53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4" name="Google Shape;234;p5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5" name="Google Shape;235;p5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6" name="Google Shape;236;p5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6"/>
          <p:cNvSpPr txBox="1"/>
          <p:nvPr/>
        </p:nvSpPr>
        <p:spPr>
          <a:xfrm>
            <a:off x="1426320" y="821160"/>
            <a:ext cx="9144000" cy="195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Fritz </a:t>
            </a:r>
            <a:r>
              <a:rPr lang="fr-FR" sz="40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4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(1872-1921)</a:t>
            </a:r>
            <a:r>
              <a:rPr lang="fr-FR" sz="1800" b="0" i="0" u="none" strike="noStrike" cap="none" dirty="0"/>
              <a:t/>
            </a:r>
            <a:br>
              <a:rPr lang="fr-FR" sz="1800" b="0" i="0" u="none" strike="noStrike" cap="none" dirty="0"/>
            </a:br>
            <a:r>
              <a:rPr lang="fr-FR" sz="40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Nizzardo</a:t>
            </a:r>
            <a:r>
              <a:rPr lang="fr-FR" sz="4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fr-FR" sz="40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pioniere</a:t>
            </a:r>
            <a:r>
              <a:rPr lang="fr-FR" sz="4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40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fr-FR" sz="4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Storia</a:t>
            </a:r>
            <a:r>
              <a:rPr lang="fr-FR" sz="4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40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Naturale</a:t>
            </a:r>
            <a:r>
              <a:rPr lang="fr-FR" sz="4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delle </a:t>
            </a:r>
            <a:r>
              <a:rPr lang="fr-FR" sz="40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Alpi</a:t>
            </a:r>
            <a:r>
              <a:rPr lang="fr-FR" sz="40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40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Marittime</a:t>
            </a:r>
            <a:endParaRPr sz="4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6"/>
          <p:cNvSpPr txBox="1"/>
          <p:nvPr/>
        </p:nvSpPr>
        <p:spPr>
          <a:xfrm>
            <a:off x="1133022" y="3227196"/>
            <a:ext cx="9144000" cy="22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Graham Avery</a:t>
            </a:r>
            <a:endParaRPr sz="3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36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Conferenza</a:t>
            </a:r>
            <a:r>
              <a:rPr lang="fr-FR" sz="36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</a:t>
            </a:r>
            <a:r>
              <a:rPr lang="fr-FR" sz="36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Botanici</a:t>
            </a:r>
            <a:r>
              <a:rPr lang="fr-FR" sz="36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6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sulle</a:t>
            </a:r>
            <a:r>
              <a:rPr lang="fr-FR" sz="36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cime’</a:t>
            </a:r>
          </a:p>
          <a:p>
            <a:pPr marL="0" marR="0" lvl="0" indent="0" algn="ctr" rtl="0">
              <a:lnSpc>
                <a:spcPct val="7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it-IT" sz="3600" dirty="0">
                <a:latin typeface="Times New Roman"/>
                <a:ea typeface="Times New Roman"/>
                <a:cs typeface="Times New Roman"/>
                <a:sym typeface="Times New Roman"/>
              </a:rPr>
              <a:t>MUSEO BICKNELL - BORDIGHERA</a:t>
            </a:r>
            <a:endParaRPr sz="3600" dirty="0">
              <a:latin typeface="Times New Roman"/>
              <a:ea typeface="Times New Roman"/>
              <a:cs typeface="Times New Roman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3600" dirty="0">
                <a:latin typeface="Times New Roman"/>
                <a:ea typeface="Times New Roman"/>
                <a:cs typeface="Times New Roman"/>
                <a:sym typeface="Times New Roman"/>
              </a:rPr>
              <a:t>20 novembre </a:t>
            </a:r>
            <a:r>
              <a:rPr lang="fr-FR" sz="3600" dirty="0" smtClean="0">
                <a:latin typeface="Times New Roman"/>
                <a:ea typeface="Times New Roman"/>
                <a:cs typeface="Times New Roman"/>
                <a:sym typeface="Times New Roman"/>
              </a:rPr>
              <a:t>2022</a:t>
            </a:r>
          </a:p>
          <a:p>
            <a:pPr lvl="0" algn="ctr">
              <a:lnSpc>
                <a:spcPct val="70000"/>
              </a:lnSpc>
              <a:spcBef>
                <a:spcPts val="1001"/>
              </a:spcBef>
            </a:pPr>
            <a:r>
              <a:rPr lang="en-GB" sz="3600" dirty="0" err="1">
                <a:latin typeface="Times New Roman"/>
                <a:ea typeface="Times New Roman"/>
                <a:cs typeface="Times New Roman"/>
              </a:rPr>
              <a:t>Presentato</a:t>
            </a:r>
            <a:r>
              <a:rPr lang="en-GB" sz="3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3600" dirty="0" smtClean="0">
                <a:latin typeface="Times New Roman"/>
                <a:ea typeface="Times New Roman"/>
                <a:cs typeface="Times New Roman"/>
              </a:rPr>
              <a:t>da Claudio </a:t>
            </a:r>
            <a:r>
              <a:rPr lang="en-GB" sz="3600" dirty="0" err="1" smtClean="0">
                <a:latin typeface="Times New Roman"/>
                <a:ea typeface="Times New Roman"/>
                <a:cs typeface="Times New Roman"/>
              </a:rPr>
              <a:t>Littardi</a:t>
            </a:r>
            <a:endParaRPr sz="3600" dirty="0">
              <a:latin typeface="Times New Roman"/>
              <a:ea typeface="Times New Roman"/>
              <a:cs typeface="Times New Roman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67"/>
          <p:cNvSpPr txBox="1"/>
          <p:nvPr/>
        </p:nvSpPr>
        <p:spPr>
          <a:xfrm>
            <a:off x="838080" y="57960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Fritz Mader (1872-1921)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67"/>
          <p:cNvSpPr txBox="1"/>
          <p:nvPr/>
        </p:nvSpPr>
        <p:spPr>
          <a:xfrm>
            <a:off x="1812599" y="1905120"/>
            <a:ext cx="9427619" cy="437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r>
              <a:rPr lang="it-IT" sz="2600" dirty="0">
                <a:latin typeface="Times New Roman"/>
                <a:ea typeface="Times New Roman"/>
                <a:cs typeface="Times New Roman"/>
              </a:rPr>
              <a:t>Alpinista, botanico, glaciologo, speleologo, storico, fotografo</a:t>
            </a:r>
          </a:p>
          <a:p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r>
              <a:rPr lang="it-IT" sz="2600" dirty="0">
                <a:latin typeface="Times New Roman"/>
                <a:ea typeface="Times New Roman"/>
                <a:cs typeface="Times New Roman"/>
              </a:rPr>
              <a:t>Autore di numerose pubblicazioni sulle Alpi Marittime</a:t>
            </a:r>
          </a:p>
          <a:p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r>
              <a:rPr lang="it-IT" sz="2600" dirty="0">
                <a:latin typeface="Times New Roman"/>
                <a:ea typeface="Times New Roman"/>
                <a:cs typeface="Times New Roman"/>
              </a:rPr>
              <a:t>Ha contribuito al lavoro del botanico svizzero Emile </a:t>
            </a:r>
            <a:r>
              <a:rPr lang="it-IT" sz="2600" dirty="0" err="1">
                <a:latin typeface="Times New Roman"/>
                <a:ea typeface="Times New Roman"/>
                <a:cs typeface="Times New Roman"/>
              </a:rPr>
              <a:t>Burnat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 (1828-1920), autore di </a:t>
            </a:r>
            <a:r>
              <a:rPr lang="it-IT" sz="2600" i="1" dirty="0">
                <a:latin typeface="Times New Roman"/>
                <a:ea typeface="Times New Roman"/>
                <a:cs typeface="Times New Roman"/>
              </a:rPr>
              <a:t>Flore </a:t>
            </a:r>
            <a:r>
              <a:rPr lang="it-IT" sz="2600" i="1" dirty="0" err="1">
                <a:latin typeface="Times New Roman"/>
                <a:ea typeface="Times New Roman"/>
                <a:cs typeface="Times New Roman"/>
              </a:rPr>
              <a:t>des</a:t>
            </a:r>
            <a:r>
              <a:rPr lang="it-IT" sz="2600" i="1" dirty="0">
                <a:latin typeface="Times New Roman"/>
                <a:ea typeface="Times New Roman"/>
                <a:cs typeface="Times New Roman"/>
              </a:rPr>
              <a:t> Alpes </a:t>
            </a:r>
            <a:r>
              <a:rPr lang="it-IT" sz="2600" i="1" dirty="0" err="1">
                <a:latin typeface="Times New Roman"/>
                <a:ea typeface="Times New Roman"/>
                <a:cs typeface="Times New Roman"/>
              </a:rPr>
              <a:t>Maritimes</a:t>
            </a:r>
            <a:endParaRPr lang="it-IT" sz="2600" i="1" dirty="0">
              <a:latin typeface="Times New Roman"/>
              <a:ea typeface="Times New Roman"/>
              <a:cs typeface="Times New Roman"/>
            </a:endParaRPr>
          </a:p>
          <a:p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r>
              <a:rPr lang="it-IT" sz="2600" dirty="0">
                <a:latin typeface="Times New Roman"/>
                <a:ea typeface="Times New Roman"/>
                <a:cs typeface="Times New Roman"/>
              </a:rPr>
              <a:t>Nel 1897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invitò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Clarence </a:t>
            </a:r>
            <a:r>
              <a:rPr lang="it-IT" sz="2600" dirty="0" err="1">
                <a:latin typeface="Times New Roman"/>
                <a:ea typeface="Times New Roman"/>
                <a:cs typeface="Times New Roman"/>
              </a:rPr>
              <a:t>Bicknell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 (1842-1918) sulla via dell'esplorazione delle incisioni rupestri preistoriche</a:t>
            </a:r>
          </a:p>
          <a:p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20000"/>
              </a:lnSpc>
            </a:pPr>
            <a:r>
              <a:rPr lang="it-IT" sz="2600" dirty="0">
                <a:latin typeface="Times New Roman"/>
                <a:ea typeface="Times New Roman"/>
                <a:cs typeface="Times New Roman"/>
              </a:rPr>
              <a:t>Nel 1914 propose un </a:t>
            </a:r>
            <a:r>
              <a:rPr lang="it-IT" sz="2600" b="1" dirty="0" smtClean="0">
                <a:latin typeface="Times New Roman"/>
                <a:ea typeface="Times New Roman"/>
                <a:cs typeface="Times New Roman"/>
              </a:rPr>
              <a:t>Parco </a:t>
            </a:r>
            <a:r>
              <a:rPr lang="it-IT" sz="2600" b="1" dirty="0">
                <a:latin typeface="Times New Roman"/>
                <a:ea typeface="Times New Roman"/>
                <a:cs typeface="Times New Roman"/>
              </a:rPr>
              <a:t>nazionale </a:t>
            </a:r>
            <a:r>
              <a:rPr lang="it-IT" sz="2600" b="1" dirty="0" smtClean="0">
                <a:latin typeface="Times New Roman"/>
                <a:ea typeface="Times New Roman"/>
                <a:cs typeface="Times New Roman"/>
              </a:rPr>
              <a:t>per l'Argentera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; solo nel 1980 è stato istituito il Parco Naturale dell'Argentera</a:t>
            </a:r>
          </a:p>
          <a:p>
            <a:pPr marL="0" marR="0" lvl="0" indent="0" algn="l" rtl="0">
              <a:lnSpc>
                <a:spcPct val="6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9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8"/>
          <p:cNvSpPr txBox="1"/>
          <p:nvPr/>
        </p:nvSpPr>
        <p:spPr>
          <a:xfrm>
            <a:off x="1324800" y="1194840"/>
            <a:ext cx="10319760" cy="5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indent="-457200">
              <a:lnSpc>
                <a:spcPct val="150000"/>
              </a:lnSpc>
              <a:buAutoNum type="arabicPlain" startAt="1872"/>
            </a:pP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 Nasce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a Nizza, figlio del pastore luterano Philip Friedrich </a:t>
            </a:r>
            <a:r>
              <a:rPr lang="it-IT" sz="2600" dirty="0" err="1" smtClean="0">
                <a:latin typeface="Times New Roman"/>
                <a:ea typeface="Times New Roman"/>
                <a:cs typeface="Times New Roman"/>
              </a:rPr>
              <a:t>Mader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</a:t>
            </a:r>
          </a:p>
          <a:p>
            <a:pPr marL="457200" indent="-457200">
              <a:lnSpc>
                <a:spcPct val="150000"/>
              </a:lnSpc>
              <a:buAutoNum type="arabicPlain" startAt="1880"/>
            </a:pP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 Liceo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(Nizza) 1887 Ginnasio (Heilbronn) 1890 Università (Lipsia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)</a:t>
            </a:r>
          </a:p>
          <a:p>
            <a:pPr marL="457200" indent="-457200">
              <a:lnSpc>
                <a:spcPct val="150000"/>
              </a:lnSpc>
              <a:buAutoNum type="arabicPlain" startAt="1890"/>
            </a:pP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 Costruzione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di Villa Alpina, Tenda, da parte dei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genitori</a:t>
            </a:r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it-IT" sz="2600" dirty="0">
                <a:latin typeface="Times New Roman"/>
                <a:ea typeface="Times New Roman"/>
                <a:cs typeface="Times New Roman"/>
              </a:rPr>
              <a:t>1892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Prima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pubblicazione sulla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«Rivista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Mensile del Club Alpino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Italiano»</a:t>
            </a:r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it-IT" sz="2600" dirty="0">
                <a:latin typeface="Times New Roman"/>
                <a:ea typeface="Times New Roman"/>
                <a:cs typeface="Times New Roman"/>
              </a:rPr>
              <a:t>1897 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Lettera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a Clarence </a:t>
            </a:r>
            <a:r>
              <a:rPr lang="it-IT" sz="2600" dirty="0" err="1">
                <a:latin typeface="Times New Roman"/>
                <a:ea typeface="Times New Roman"/>
                <a:cs typeface="Times New Roman"/>
              </a:rPr>
              <a:t>Bicknell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 sulle incisioni rupestri preistoriche</a:t>
            </a:r>
          </a:p>
          <a:p>
            <a:pPr>
              <a:lnSpc>
                <a:spcPct val="150000"/>
              </a:lnSpc>
            </a:pPr>
            <a:r>
              <a:rPr lang="it-IT" sz="2600" dirty="0">
                <a:latin typeface="Times New Roman"/>
                <a:ea typeface="Times New Roman"/>
                <a:cs typeface="Times New Roman"/>
              </a:rPr>
              <a:t>1903 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Impiegato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presso </a:t>
            </a:r>
            <a:r>
              <a:rPr lang="it-IT" sz="2600" i="1" dirty="0">
                <a:latin typeface="Times New Roman"/>
                <a:ea typeface="Times New Roman"/>
                <a:cs typeface="Times New Roman"/>
              </a:rPr>
              <a:t>Baedeker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, editore di guide</a:t>
            </a:r>
          </a:p>
          <a:p>
            <a:pPr>
              <a:lnSpc>
                <a:spcPct val="150000"/>
              </a:lnSpc>
            </a:pPr>
            <a:r>
              <a:rPr lang="it-IT" sz="2600" dirty="0">
                <a:latin typeface="Times New Roman"/>
                <a:ea typeface="Times New Roman"/>
                <a:cs typeface="Times New Roman"/>
              </a:rPr>
              <a:t>1914 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Guerra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tra Francia e Germania: </a:t>
            </a:r>
            <a:r>
              <a:rPr lang="it-IT" sz="2600" dirty="0" err="1">
                <a:latin typeface="Times New Roman"/>
                <a:ea typeface="Times New Roman"/>
                <a:cs typeface="Times New Roman"/>
              </a:rPr>
              <a:t>Mader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 lascia Nizza per Tenda</a:t>
            </a:r>
          </a:p>
          <a:p>
            <a:pPr>
              <a:lnSpc>
                <a:spcPct val="150000"/>
              </a:lnSpc>
            </a:pPr>
            <a:r>
              <a:rPr lang="it-IT" sz="2600" dirty="0">
                <a:latin typeface="Times New Roman"/>
                <a:ea typeface="Times New Roman"/>
                <a:cs typeface="Times New Roman"/>
              </a:rPr>
              <a:t>1915 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Ultima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pubblicazione sulla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«Rivista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Mensile del Club Alpino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Italiano»</a:t>
            </a:r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pPr marL="514350" indent="-514350">
              <a:lnSpc>
                <a:spcPct val="150000"/>
              </a:lnSpc>
              <a:buAutoNum type="arabicPlain" startAt="1915"/>
            </a:pP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 L'Italia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entra in guerra: </a:t>
            </a:r>
            <a:r>
              <a:rPr lang="it-IT" sz="2600" dirty="0" err="1">
                <a:latin typeface="Times New Roman"/>
                <a:ea typeface="Times New Roman"/>
                <a:cs typeface="Times New Roman"/>
              </a:rPr>
              <a:t>Mader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 lascia Tenda per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Stoccarda</a:t>
            </a:r>
          </a:p>
          <a:p>
            <a:pPr>
              <a:lnSpc>
                <a:spcPct val="150000"/>
              </a:lnSpc>
            </a:pPr>
            <a:r>
              <a:rPr lang="it-IT" sz="2600" dirty="0">
                <a:latin typeface="Times New Roman"/>
                <a:ea typeface="Times New Roman"/>
                <a:cs typeface="Times New Roman"/>
              </a:rPr>
              <a:t>1921 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Muore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a Stoccarda all'età di 48 anni</a:t>
            </a:r>
          </a:p>
          <a:p>
            <a:pPr marL="514350" indent="-514350">
              <a:lnSpc>
                <a:spcPct val="150000"/>
              </a:lnSpc>
              <a:buAutoNum type="arabicPlain" startAt="1915"/>
            </a:pPr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1602"/>
              </a:spcBef>
              <a:spcAft>
                <a:spcPts val="0"/>
              </a:spcAft>
              <a:buNone/>
            </a:pPr>
            <a:r>
              <a:rPr lang="fr-FR" sz="6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6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9"/>
          <p:cNvSpPr txBox="1"/>
          <p:nvPr/>
        </p:nvSpPr>
        <p:spPr>
          <a:xfrm>
            <a:off x="838080" y="365040"/>
            <a:ext cx="10515600" cy="108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Pubblicazioni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69"/>
          <p:cNvSpPr txBox="1"/>
          <p:nvPr/>
        </p:nvSpPr>
        <p:spPr>
          <a:xfrm>
            <a:off x="1509840" y="1446120"/>
            <a:ext cx="9649440" cy="494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38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articoli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italiano: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Club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Alpino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Italiano,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Società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Ligustica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Scienze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Naturali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Geografiche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Malpighia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Rassegna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mensuale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botanica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), etc.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articoli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francese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Section des Alpes-Maritimes du Club Alpin Français, Société des Lettres, Sciences &amp; Arts des Alpes-Maritimes, La Montagne (Revue mensuelle du Club Alpin Français), La Nature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articoli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tedesco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Deutsche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Rundschau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für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Geographie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und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Statistik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Monatsschrift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für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Kakteenkunde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articoli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inglese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fr-FR" sz="24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Gardeners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Chronicle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libri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fr-FR" sz="24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tedesco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Thèse de doctorat sur les Alpes Maritimes et Liguriennes 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(1897),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Guide de la Riviera 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(1900),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Guide de Bordighera 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(1904)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70"/>
          <p:cNvSpPr txBox="1"/>
          <p:nvPr/>
        </p:nvSpPr>
        <p:spPr>
          <a:xfrm>
            <a:off x="838080" y="365040"/>
            <a:ext cx="10515600" cy="100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Chiesa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luterana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rue d'Augsbourg, Nice, 1876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2080" y="1556280"/>
            <a:ext cx="5500080" cy="4583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71"/>
          <p:cNvSpPr txBox="1"/>
          <p:nvPr/>
        </p:nvSpPr>
        <p:spPr>
          <a:xfrm>
            <a:off x="838080" y="1526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famiglia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Villa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Alpina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Tenda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1885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040" y="1478160"/>
            <a:ext cx="8649360" cy="4698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2"/>
          <p:cNvSpPr txBox="1"/>
          <p:nvPr/>
        </p:nvSpPr>
        <p:spPr>
          <a:xfrm>
            <a:off x="2752560" y="280440"/>
            <a:ext cx="6580440" cy="110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Municipio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Tenda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2018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6040" y="1269720"/>
            <a:ext cx="6580440" cy="4935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73"/>
          <p:cNvSpPr txBox="1"/>
          <p:nvPr/>
        </p:nvSpPr>
        <p:spPr>
          <a:xfrm>
            <a:off x="3102839" y="225000"/>
            <a:ext cx="5678851" cy="75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famiglia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Nice,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1911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4880" y="1146600"/>
            <a:ext cx="4031640" cy="500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5160" y="911520"/>
            <a:ext cx="3576600" cy="545184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74"/>
          <p:cNvSpPr txBox="1"/>
          <p:nvPr/>
        </p:nvSpPr>
        <p:spPr>
          <a:xfrm>
            <a:off x="6226560" y="2012040"/>
            <a:ext cx="479268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algn="ctr"/>
            <a:r>
              <a:rPr lang="it-IT" sz="2600" i="1" dirty="0">
                <a:latin typeface="Times New Roman"/>
                <a:ea typeface="Times New Roman"/>
                <a:cs typeface="Times New Roman"/>
              </a:rPr>
              <a:t>La geografia fisica delle parti più alte delle Alpi Marittime e Liguri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. </a:t>
            </a:r>
            <a:endParaRPr lang="it-IT" sz="2600" dirty="0" smtClean="0">
              <a:latin typeface="Times New Roman"/>
              <a:ea typeface="Times New Roman"/>
              <a:cs typeface="Times New Roman"/>
            </a:endParaRPr>
          </a:p>
          <a:p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Dissertazione 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per il conseguimento del dottorato presso la Facoltà di Filosofia dell'Università di Lipsia presentata da Fritz </a:t>
            </a:r>
            <a:r>
              <a:rPr lang="it-IT" sz="2600" dirty="0" err="1">
                <a:latin typeface="Times New Roman"/>
                <a:ea typeface="Times New Roman"/>
                <a:cs typeface="Times New Roman"/>
              </a:rPr>
              <a:t>Mader</a:t>
            </a:r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ctr"/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 </a:t>
            </a:r>
          </a:p>
          <a:p>
            <a:endParaRPr lang="it-IT" sz="2600" dirty="0"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it-IT" sz="2600" dirty="0" smtClean="0">
                <a:latin typeface="Times New Roman"/>
                <a:ea typeface="Times New Roman"/>
                <a:cs typeface="Times New Roman"/>
              </a:rPr>
              <a:t>Lipsia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, Gustav </a:t>
            </a:r>
            <a:r>
              <a:rPr lang="it-IT" sz="2600" dirty="0" err="1">
                <a:latin typeface="Times New Roman"/>
                <a:ea typeface="Times New Roman"/>
                <a:cs typeface="Times New Roman"/>
              </a:rPr>
              <a:t>Fock</a:t>
            </a:r>
            <a:r>
              <a:rPr lang="it-IT" sz="2600" dirty="0">
                <a:latin typeface="Times New Roman"/>
                <a:ea typeface="Times New Roman"/>
                <a:cs typeface="Times New Roman"/>
              </a:rPr>
              <a:t>, 1897</a:t>
            </a:r>
          </a:p>
          <a:p>
            <a:pPr marL="0" marR="0" lvl="0" indent="0" algn="ctr" rtl="0">
              <a:lnSpc>
                <a:spcPct val="97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endParaRPr sz="2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74"/>
          <p:cNvSpPr txBox="1"/>
          <p:nvPr/>
        </p:nvSpPr>
        <p:spPr>
          <a:xfrm>
            <a:off x="6553800" y="946440"/>
            <a:ext cx="4138560" cy="60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dottorato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1897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75"/>
          <p:cNvSpPr txBox="1"/>
          <p:nvPr/>
        </p:nvSpPr>
        <p:spPr>
          <a:xfrm>
            <a:off x="838080" y="365040"/>
            <a:ext cx="10515600" cy="838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algn="ctr">
              <a:lnSpc>
                <a:spcPct val="90000"/>
              </a:lnSpc>
            </a:pP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Memorie di Frida Marin, sorella di </a:t>
            </a:r>
            <a:r>
              <a:rPr lang="it-IT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1938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Google Shape;354;p75"/>
          <p:cNvSpPr txBox="1"/>
          <p:nvPr/>
        </p:nvSpPr>
        <p:spPr>
          <a:xfrm>
            <a:off x="4991760" y="1468080"/>
            <a:ext cx="7053840" cy="461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r>
              <a:rPr lang="it-IT" sz="2400" dirty="0" smtClean="0"/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 bel carattere aveva Fritz!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Buono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generoso, calmo, sempre di buon umore e pronto a divertirsi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Saltava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precipizi come una capra e talvolta, per evitare il gelo notturno in montagna, si copriva di pietre. Se non è morto sulle pericolose salite da cui riportava minerali e fiori rari, è stato perché era protetto dalla mano di Dio.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Fritz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ha mai guardato una donna e ha riso all'idea di ispirare l'amore di una donna.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 chiedevano perché non si è sposato, rispondeva "Perché dovrei farlo?" Potrei trascinare una moglie con me sulle montagne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7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9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9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840" y="1468080"/>
            <a:ext cx="3750840" cy="375084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75"/>
          <p:cNvSpPr txBox="1"/>
          <p:nvPr/>
        </p:nvSpPr>
        <p:spPr>
          <a:xfrm>
            <a:off x="1629360" y="5621760"/>
            <a:ext cx="2017800" cy="46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Frida Maurin 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6"/>
          <p:cNvSpPr txBox="1"/>
          <p:nvPr/>
        </p:nvSpPr>
        <p:spPr>
          <a:xfrm>
            <a:off x="3504240" y="569880"/>
            <a:ext cx="4822200" cy="838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>
              <a:lnSpc>
                <a:spcPct val="87000"/>
              </a:lnSpc>
            </a:pPr>
            <a:r>
              <a:rPr lang="it-I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Perdita dell'udito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3" name="Google Shape;363;p76"/>
          <p:cNvSpPr txBox="1"/>
          <p:nvPr/>
        </p:nvSpPr>
        <p:spPr>
          <a:xfrm>
            <a:off x="1837427" y="1718280"/>
            <a:ext cx="8583282" cy="41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Frida ricorda: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"Voleva diventare un pastore, ma a causa di una malattia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contratta quando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 adolescente, il suo udito era compromesso. Di conseguenza, non poteva sentire quando l'organo smetteva di suonare durante le funzioni religiose, e dovette rinunciare alla teologia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 1900 Clarence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Bicknell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scrisse: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«Dr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 appena trascorso tre giorni a casa mia a Bordighera. È un giovane colto, intelligente, ma molto sordo. Non usa la tromba, quindi oggi ho un terribile mal di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gola».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57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1200" b="0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sz="1200" b="0" i="0" u="none" strike="noStrike" cap="none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77"/>
          <p:cNvSpPr txBox="1"/>
          <p:nvPr/>
        </p:nvSpPr>
        <p:spPr>
          <a:xfrm>
            <a:off x="838080" y="365040"/>
            <a:ext cx="10515600" cy="93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Clarence Bicknell (1842-1918)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77"/>
          <p:cNvSpPr txBox="1"/>
          <p:nvPr/>
        </p:nvSpPr>
        <p:spPr>
          <a:xfrm>
            <a:off x="700058" y="1505520"/>
            <a:ext cx="6166568" cy="4688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r>
              <a:rPr lang="it-IT" sz="2400" dirty="0" smtClean="0"/>
              <a:t>« 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 preso una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 in Val </a:t>
            </a:r>
            <a:r>
              <a:rPr lang="it-I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Casterino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l'estate del 1897, e 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 scritto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Segretario del Club Alpino Italiano per chiedere 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informazioni su opere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pubblicate 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sulle 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Meraviglie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t-I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indirizzò al dottor Fritz </a:t>
            </a:r>
            <a:r>
              <a:rPr lang="it-I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 conosceva a fondo le Alpi 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Marittime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trascorreva le estati a Tenda. </a:t>
            </a:r>
            <a:endParaRPr lang="it-I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attraverso l'esauriente e cortese risposta ad una 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lettera,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 scrissi al Dott. </a:t>
            </a:r>
            <a:r>
              <a:rPr lang="it-IT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 venimmo a sapere per la prima volta che esistevano delle iscrizioni nella valle vicino a noi (Val </a:t>
            </a:r>
            <a:r>
              <a:rPr lang="it-I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Fontanalba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 subito salimmo a 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cercarle</a:t>
            </a:r>
            <a:r>
              <a:rPr lang="fr-FR" sz="2800" b="0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».</a:t>
            </a:r>
            <a:endParaRPr sz="2800" b="0" i="0" u="none" strike="noStrike" cap="none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R="0" lvl="0" algn="l" rtl="0">
              <a:lnSpc>
                <a:spcPct val="4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900"/>
            </a:pPr>
            <a:r>
              <a:rPr lang="fr-FR" sz="1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0080" y="1748520"/>
            <a:ext cx="3534120" cy="3915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3040" y="77400"/>
            <a:ext cx="9446040" cy="670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79"/>
          <p:cNvSpPr txBox="1"/>
          <p:nvPr/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Incisioni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rupestri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in Val 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Fontanalba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2200" y="2058120"/>
            <a:ext cx="518148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080" y="2058120"/>
            <a:ext cx="518148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80"/>
          <p:cNvSpPr txBox="1"/>
          <p:nvPr/>
        </p:nvSpPr>
        <p:spPr>
          <a:xfrm>
            <a:off x="721959" y="1621765"/>
            <a:ext cx="5931666" cy="4229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sz="1800" b="0" i="0" u="none" strike="noStrike" cap="none" dirty="0"/>
              <a:t/>
            </a:r>
            <a:br>
              <a:rPr lang="fr-FR" sz="1800" b="0" i="0" u="none" strike="noStrike" cap="none" dirty="0"/>
            </a:br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 ricevuto ieri la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Vostra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preziosa lettera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lieto di darvi una spiegazione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quanto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scritto fino ad ora sul tema delle incisioni rupestri.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tante teorie avanzate da altri, anch'io vorrei contribuire con qualcosa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chiarire la questione, anche se penso che il risultato finale sarà quello di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confessare che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 troviamo di fronte a un enigma la cui chiave non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potrà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 essere trovata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fr-FR" sz="1800" b="0" i="0" u="none" strike="noStrike" cap="none" dirty="0"/>
              <a:t/>
            </a:r>
            <a:br>
              <a:rPr lang="fr-FR" sz="1800" b="0" i="0" u="none" strike="noStrike" cap="none" dirty="0"/>
            </a:br>
            <a:r>
              <a:rPr lang="fr-FR" sz="1800" b="0" i="0" u="none" strike="noStrike" cap="none" dirty="0"/>
              <a:t/>
            </a:r>
            <a:br>
              <a:rPr lang="fr-FR" sz="1800" b="0" i="0" u="none" strike="noStrike" cap="none" dirty="0"/>
            </a:b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8760" y="816120"/>
            <a:ext cx="3704040" cy="52261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/>
          <p:cNvSpPr txBox="1"/>
          <p:nvPr/>
        </p:nvSpPr>
        <p:spPr>
          <a:xfrm>
            <a:off x="621103" y="577970"/>
            <a:ext cx="64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Lettera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di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Mader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à </a:t>
            </a:r>
            <a:r>
              <a:rPr lang="fr-F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Bicknell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</a:p>
          <a:p>
            <a:pPr algn="ctr"/>
            <a:r>
              <a:rPr lang="fr-F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del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1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agosto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1897 (20 pagine)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81"/>
          <p:cNvSpPr txBox="1"/>
          <p:nvPr/>
        </p:nvSpPr>
        <p:spPr>
          <a:xfrm>
            <a:off x="621103" y="263486"/>
            <a:ext cx="1116258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algn="ctr">
              <a:lnSpc>
                <a:spcPct val="90000"/>
              </a:lnSpc>
            </a:pPr>
            <a:r>
              <a:rPr lang="it-IT" sz="3200" i="1" dirty="0">
                <a:latin typeface="Times New Roman"/>
                <a:ea typeface="Times New Roman"/>
                <a:cs typeface="Times New Roman"/>
              </a:rPr>
              <a:t>Guida alle incisioni rupestri preistoriche </a:t>
            </a:r>
            <a:endParaRPr lang="it-IT" sz="3200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90000"/>
              </a:lnSpc>
            </a:pPr>
            <a:r>
              <a:rPr lang="it-IT" sz="3200" i="1" dirty="0" smtClean="0">
                <a:latin typeface="Times New Roman"/>
                <a:ea typeface="Times New Roman"/>
                <a:cs typeface="Times New Roman"/>
              </a:rPr>
              <a:t>nelle </a:t>
            </a:r>
            <a:r>
              <a:rPr lang="it-IT" sz="3200" i="1" dirty="0">
                <a:latin typeface="Times New Roman"/>
                <a:ea typeface="Times New Roman"/>
                <a:cs typeface="Times New Roman"/>
              </a:rPr>
              <a:t>Alpi Marittime italiane, C. </a:t>
            </a:r>
            <a:r>
              <a:rPr lang="it-IT" sz="3200" i="1" dirty="0" err="1">
                <a:latin typeface="Times New Roman"/>
                <a:ea typeface="Times New Roman"/>
                <a:cs typeface="Times New Roman"/>
              </a:rPr>
              <a:t>Bicknell</a:t>
            </a:r>
            <a:r>
              <a:rPr lang="it-IT" sz="3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it-IT" sz="3200" i="1" dirty="0" smtClean="0">
                <a:latin typeface="Times New Roman"/>
                <a:ea typeface="Times New Roman"/>
                <a:cs typeface="Times New Roman"/>
              </a:rPr>
              <a:t>1914</a:t>
            </a:r>
            <a:endParaRPr lang="it-IT" sz="3200" i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99" name="Google Shape;399;p81"/>
          <p:cNvSpPr txBox="1"/>
          <p:nvPr/>
        </p:nvSpPr>
        <p:spPr>
          <a:xfrm>
            <a:off x="5262479" y="1722960"/>
            <a:ext cx="6598841" cy="48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L'analisi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 influenzato le idee di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Bicknell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Come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 ritenuto che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incisioni erano preistoriche, non realizzate dai fenici o dai soldati di Annibale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sebbene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raffigurassero armi di metallo,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erano state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realizzate con strumenti di pietra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erano state incise dai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pastori nel loro tempo libero, ma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offerte a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divinità come parte di un rito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religioso.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endParaRPr sz="2400" b="0" i="0" u="none" strike="noStrike" cap="none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00" name="Google Shape;400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240" y="1796040"/>
            <a:ext cx="3436200" cy="446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82"/>
          <p:cNvSpPr txBox="1"/>
          <p:nvPr/>
        </p:nvSpPr>
        <p:spPr>
          <a:xfrm>
            <a:off x="2151679" y="434113"/>
            <a:ext cx="7447320" cy="1221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r>
              <a:rPr lang="it-IT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sulle incisioni rupestri, 1903</a:t>
            </a:r>
          </a:p>
        </p:txBody>
      </p:sp>
      <p:sp>
        <p:nvSpPr>
          <p:cNvPr id="407" name="Google Shape;407;p82"/>
          <p:cNvSpPr txBox="1"/>
          <p:nvPr/>
        </p:nvSpPr>
        <p:spPr>
          <a:xfrm>
            <a:off x="1709130" y="1578512"/>
            <a:ext cx="9806400" cy="403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lnSpc>
                <a:spcPct val="97000"/>
              </a:lnSpc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 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Sebbene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iscrizioni ci forniscano informazioni sul grado di civiltà delle popolazioni di quel periodo, mostrandoci ad esempio che l'allevamento del bestiame e la coltivazione dei cereali nella regione risalgono a tempi lontani, purtroppo non possono illuminarci ulteriormente sulla storia del genere umano.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7000"/>
              </a:lnSpc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ripetizione casuale di alcune figure chiave, e la mancanza di un metodo generale di organizzazione, non ci consente di dedurre da esse il tipo di conclusioni che si possono trarre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dalla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scrittura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anche più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primitiva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Annales de la Société Des Lettres, Sciences et Arts des Alpes-Maritimes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2120" y="1354320"/>
            <a:ext cx="4302360" cy="483192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83"/>
          <p:cNvSpPr txBox="1"/>
          <p:nvPr/>
        </p:nvSpPr>
        <p:spPr>
          <a:xfrm>
            <a:off x="5874589" y="1354320"/>
            <a:ext cx="5788324" cy="508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Fritz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Mader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filo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de la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pastro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de la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Germana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pregejo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en Nice,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doktoro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je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filozofio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. </a:t>
            </a:r>
            <a:endParaRPr lang="fr-FR" sz="2600" dirty="0" smtClean="0"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De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longa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tempo li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estas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esplorinta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la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glaciejojn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, la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geologion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strukturon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, la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floraron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k.t.p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. de la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Maralpoj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pri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kiuj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li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verkis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tre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lertan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guidilibrojn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. </a:t>
            </a:r>
            <a:endParaRPr lang="fr-FR" sz="2600" dirty="0" smtClean="0"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2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Li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multe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laboris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por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la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firma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Baedeker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ts val="1001"/>
              </a:spcBef>
            </a:pPr>
            <a:endParaRPr lang="it-IT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it-IT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Fritz </a:t>
            </a:r>
            <a:r>
              <a:rPr lang="it-IT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figlio del pastore della chiesa tedesca di Nizza, dottore in filosofia. Ha esplorato a lungo i ghiacciai, la struttura geologica, la flora ecc. delle Alpi Marittime, sulle quali ha pubblicato bellissime guide. </a:t>
            </a:r>
          </a:p>
          <a:p>
            <a:pPr>
              <a:lnSpc>
                <a:spcPct val="110000"/>
              </a:lnSpc>
            </a:pPr>
            <a:r>
              <a:rPr lang="it-IT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Lavora da molto per la ditta Baedeker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endParaRPr sz="26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83"/>
          <p:cNvSpPr txBox="1"/>
          <p:nvPr/>
        </p:nvSpPr>
        <p:spPr>
          <a:xfrm>
            <a:off x="1662697" y="430221"/>
            <a:ext cx="9022680" cy="48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Libro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degli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ospiti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Espéranto di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Clarence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Bicknell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9760" y="435240"/>
            <a:ext cx="4210200" cy="601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7920" y="435240"/>
            <a:ext cx="4341960" cy="6016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9440" y="423000"/>
            <a:ext cx="3583080" cy="612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7520" y="423000"/>
            <a:ext cx="4366800" cy="6113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86"/>
          <p:cNvSpPr txBox="1"/>
          <p:nvPr/>
        </p:nvSpPr>
        <p:spPr>
          <a:xfrm>
            <a:off x="838080" y="514440"/>
            <a:ext cx="10515600" cy="102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Emile Burnat (1828-1920)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86"/>
          <p:cNvSpPr txBox="1"/>
          <p:nvPr/>
        </p:nvSpPr>
        <p:spPr>
          <a:xfrm>
            <a:off x="5722920" y="1690560"/>
            <a:ext cx="569772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97000"/>
              </a:lnSpc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 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Abbiamo 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recentemente ottenuto diverse </a:t>
            </a:r>
            <a:r>
              <a:rPr lang="it-IT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reclute 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 spesso vengono in nostro aiuto: il Dott. Fritz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 vive a Nizza d'inverno e a Tende d'estate, ed è autore di varie pubblicazioni sulle piante delle Alpi Marittime ed un'ottima Guida in Riviera, ci ha fornito molte informazioni utili, spesso accompagnate da 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piante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7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Flore des Alpes Maritimes 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 4, 1906 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7" name="Google Shape;437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2640" y="1690560"/>
            <a:ext cx="3157920" cy="4351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87"/>
          <p:cNvSpPr txBox="1"/>
          <p:nvPr/>
        </p:nvSpPr>
        <p:spPr>
          <a:xfrm>
            <a:off x="5655960" y="1026360"/>
            <a:ext cx="5587560" cy="110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Herbier Burnat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87"/>
          <p:cNvSpPr txBox="1"/>
          <p:nvPr/>
        </p:nvSpPr>
        <p:spPr>
          <a:xfrm>
            <a:off x="5954399" y="2127600"/>
            <a:ext cx="5622249" cy="304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Mader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inviò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molte lettere e cartoline a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Burnat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nel periodo 1901-15, ponendo domande botaniche e riferendo sulle piante che aveva trovato.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esemplari che ha inviato a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Burnat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sono conservati nell'</a:t>
            </a:r>
            <a:r>
              <a:rPr lang="it-IT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Herbier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Burnat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Jardin </a:t>
            </a:r>
            <a:r>
              <a:rPr lang="it-IT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botanique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it-IT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Genève</a:t>
            </a:r>
            <a:endParaRPr lang="it-IT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5" name="Google Shape;445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000" y="713880"/>
            <a:ext cx="4552200" cy="54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8"/>
          <p:cNvSpPr txBox="1"/>
          <p:nvPr/>
        </p:nvSpPr>
        <p:spPr>
          <a:xfrm>
            <a:off x="838080" y="160472"/>
            <a:ext cx="10515600" cy="1081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fr-FR" sz="3200" dirty="0"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fr-FR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rPr lang="fr-FR" sz="32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amore</a:t>
            </a:r>
            <a:r>
              <a:rPr lang="fr-FR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3200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3200" dirty="0" smtClean="0"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Alpi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88"/>
          <p:cNvSpPr txBox="1"/>
          <p:nvPr/>
        </p:nvSpPr>
        <p:spPr>
          <a:xfrm>
            <a:off x="1604548" y="3671246"/>
            <a:ext cx="9201600" cy="237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Beato colui che, avendo il suo regolare posto di lavoro in una grande città industriale, ha tuttavia il tempo e la possibilità di trascorrere parte dell'anno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sulle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Alpi!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Stanco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della monotonia della mia vita e dei miei tanti studi, ho viaggiato ogni estate da Lipsia a Tenda. È lì, in quel clima tonificante, che ho potuto rinnovare le mie forze e calmare i miei nervi, e scoprire un mondo naturale così degno di attenzione e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studio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».</a:t>
            </a:r>
            <a:endParaRPr sz="2400" b="0" i="0" u="none" strike="noStrike" cap="none" dirty="0">
              <a:sym typeface="Arial"/>
            </a:endParaRPr>
          </a:p>
        </p:txBody>
      </p:sp>
      <p:pic>
        <p:nvPicPr>
          <p:cNvPr id="453" name="Google Shape;453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4495" y="1170231"/>
            <a:ext cx="6642000" cy="22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89"/>
          <p:cNvSpPr txBox="1"/>
          <p:nvPr/>
        </p:nvSpPr>
        <p:spPr>
          <a:xfrm>
            <a:off x="1261061" y="1340280"/>
            <a:ext cx="470736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r>
              <a:rPr lang="fr-FR" sz="2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 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 i freddi e nebbiosi inverni a Lipsia, è stato un conforto studiare le pubblicazioni che ho trovato sulle Alpi e sulle questioni alpine, e mettere insieme quello che potevo scrivere io stesso sulle montagne che ho esplorato. </a:t>
            </a:r>
            <a:endParaRPr lang="it-IT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mio lavoro è senza dubbio pieno di lacune e difetti, ma ciò che più di tutto mi ha spinto a perseguirlo è l'amore per le Alpi, </a:t>
            </a:r>
            <a:r>
              <a:rPr lang="it-IT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dove ho 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trascorso i giorni più belli della mia </a:t>
            </a:r>
            <a:r>
              <a:rPr lang="it-IT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vita</a:t>
            </a:r>
            <a:r>
              <a:rPr lang="fr-FR" sz="2200" b="1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200" b="1" i="0" u="none" strike="noStrike" cap="none" dirty="0">
              <a:sym typeface="Arial"/>
            </a:endParaRPr>
          </a:p>
        </p:txBody>
      </p:sp>
      <p:pic>
        <p:nvPicPr>
          <p:cNvPr id="460" name="Google Shape;460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7560" y="1340280"/>
            <a:ext cx="3918600" cy="4351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90"/>
          <p:cNvSpPr txBox="1"/>
          <p:nvPr/>
        </p:nvSpPr>
        <p:spPr>
          <a:xfrm>
            <a:off x="5924880" y="1365480"/>
            <a:ext cx="5677648" cy="430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Saliamo alle alte vette, dove soffia l'aria viva che ristora il corpo e l'anima. Lì vedremo, sdraiata sotto di noi, una ricchezza e una varietà di incanto.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poi non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sentissimo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noi stessi qualche riflesso dell'eterna forza e virtù della natura, avremo perso il sentimento che dà il massimo valore alla vita umana e a cui è dovuto ogni progresso: l'amore per i luoghi alti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7" name="Google Shape;467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800" y="1637640"/>
            <a:ext cx="4431240" cy="36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91"/>
          <p:cNvSpPr txBox="1"/>
          <p:nvPr/>
        </p:nvSpPr>
        <p:spPr>
          <a:xfrm>
            <a:off x="1017000" y="2892695"/>
            <a:ext cx="10226520" cy="349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Alpi meriteranno sempre l'attenzione di chi le visita per confortare corpo e mente, per esercitare forza e coraggio, per vedere cose nuove o per studiare la natura. </a:t>
            </a:r>
            <a:endParaRPr lang="it-IT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uomo che non ha più niente da imparare, da desiderare o da amare, 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può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 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desiderare la morte.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sete di cose superiori, di "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eccelso",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 una condizione essenziale del progresso umano. Il desiderio 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 conquistare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conoscere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Terra 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esplorarne ogni angolo, è innato nell'Uomo. </a:t>
            </a:r>
            <a:endParaRPr lang="it-IT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Anche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questo desiderio è rispettabile, non bisogna permettere che degeneri in una 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ossessione.</a:t>
            </a:r>
            <a:endParaRPr lang="it-I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Personalmente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ho mai considerato le Alpi come una palestra, ma come un campo di studio, divertimento e sano rilassamento mentale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6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15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2800" y="410760"/>
            <a:ext cx="8393040" cy="2266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92"/>
          <p:cNvSpPr txBox="1"/>
          <p:nvPr/>
        </p:nvSpPr>
        <p:spPr>
          <a:xfrm>
            <a:off x="839880" y="537120"/>
            <a:ext cx="105156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et la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fotografia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92"/>
          <p:cNvSpPr txBox="1"/>
          <p:nvPr/>
        </p:nvSpPr>
        <p:spPr>
          <a:xfrm>
            <a:off x="474453" y="1847520"/>
            <a:ext cx="4899987" cy="413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avuto l'opportunità di proseguire i miei studi geografici in un paese di montagna che è tanto più attraente perché ha conservato il fascino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dell'inaspettato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dell'indisturbato.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scattato un gran numero di fotografie del paesaggio, per le quali porto apparecchi con lastre del tipo che non hanno bisogno di essere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cambiate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92"/>
          <p:cNvSpPr txBox="1"/>
          <p:nvPr/>
        </p:nvSpPr>
        <p:spPr>
          <a:xfrm>
            <a:off x="6095880" y="5235120"/>
            <a:ext cx="5183280" cy="55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2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fr-FR" sz="2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foto</a:t>
            </a:r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dell’Argentera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3" name="Google Shape;483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3840" y="2145960"/>
            <a:ext cx="6088320" cy="2862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93"/>
          <p:cNvSpPr txBox="1"/>
          <p:nvPr/>
        </p:nvSpPr>
        <p:spPr>
          <a:xfrm>
            <a:off x="2584440" y="598320"/>
            <a:ext cx="6559560" cy="81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Escursioni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sulle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montagne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93"/>
          <p:cNvSpPr txBox="1"/>
          <p:nvPr/>
        </p:nvSpPr>
        <p:spPr>
          <a:xfrm>
            <a:off x="2444759" y="1598760"/>
            <a:ext cx="7751663" cy="430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 periodo dal 1892 al 1915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Mader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pubblicò numerosi articoli su 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Rivista Mensile del Club Alpino Italiano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descrivendo le sue escursioni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sulle: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Alpi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Marittime</a:t>
            </a: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Alpi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Liguri</a:t>
            </a: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Montagne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della Provenza</a:t>
            </a: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Alpi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Delfinato (1903)</a:t>
            </a: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Alpi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Apuane (1904)</a:t>
            </a: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Alpi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Cozie (1904)</a:t>
            </a: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Val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d'Aosta (1907)</a:t>
            </a: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94"/>
          <p:cNvSpPr txBox="1"/>
          <p:nvPr/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Baisse 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Valmasque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Monte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Capelet,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Lago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Basto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8160" y="1845360"/>
            <a:ext cx="8335440" cy="4143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95"/>
          <p:cNvSpPr txBox="1"/>
          <p:nvPr/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Scalata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Monte Clapier (3045 m.)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1893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95"/>
          <p:cNvSpPr txBox="1"/>
          <p:nvPr/>
        </p:nvSpPr>
        <p:spPr>
          <a:xfrm>
            <a:off x="689040" y="1690560"/>
            <a:ext cx="5254560" cy="446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0"/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/>
              <a:t>Ho fatto l’ascesa con Mr. </a:t>
            </a:r>
            <a:r>
              <a:rPr lang="it-IT" sz="2400" dirty="0" err="1"/>
              <a:t>Symington</a:t>
            </a:r>
            <a:r>
              <a:rPr lang="it-IT" sz="2400" dirty="0"/>
              <a:t>, uno scozzese. Durante la nostra discesa abbiamo raggiunto un </a:t>
            </a:r>
            <a:r>
              <a:rPr lang="it-IT" sz="2400" dirty="0" smtClean="0"/>
              <a:t>ghiacciaio </a:t>
            </a:r>
            <a:r>
              <a:rPr lang="it-IT" sz="2400" dirty="0"/>
              <a:t>che aveva una pendenza di 30 gradi. Non avevamo piccozza, ramponi o bastoncini con la punta di metallo, quindi non c'era altro da fare che scivolare giù. Riuscii a stento a trattenere le risate quando vidi il signor S. rotolare giù, gambe e braccia in aria, con i suoi effetti che volavano qua e là; ha cercato di sedersi sulla sua giacca di lana, ma è rimasta indietro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2" name="Google Shape;502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600" y="2082240"/>
            <a:ext cx="5181480" cy="3445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96"/>
          <p:cNvSpPr txBox="1"/>
          <p:nvPr/>
        </p:nvSpPr>
        <p:spPr>
          <a:xfrm>
            <a:off x="1117440" y="3158096"/>
            <a:ext cx="9864720" cy="301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Dalla mia parte, il pendio era più ripido, e dopo aver scavalcato un crepaccio stretto e profondo, sono stato spinto verso il basso con velocità vertiginosa su neve dura e irregolare, scosso e scosso da salti di velocità e dimensioni crescenti.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Avrei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potuto rompermi le ossa, ma ho solo strappato la pelle delle mie dita cercando di trattenermi. </a:t>
            </a:r>
          </a:p>
          <a:p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 ho visto il signor S. tentare invano di recuperare la sua giacca. </a:t>
            </a:r>
          </a:p>
          <a:p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 ci sono riuscito dopo aver intagliato dei gradini con il treppiede della macchina fotografica, e poi con un temperino.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Poi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scivolato di nuovo giù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8" name="Google Shape;508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8080" y="447480"/>
            <a:ext cx="3962880" cy="2642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97"/>
          <p:cNvSpPr txBox="1"/>
          <p:nvPr/>
        </p:nvSpPr>
        <p:spPr>
          <a:xfrm>
            <a:off x="6090249" y="1395720"/>
            <a:ext cx="5831456" cy="377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fr-FR" sz="2400" dirty="0" smtClean="0">
                <a:latin typeface="Times New Roman"/>
                <a:cs typeface="Times New Roman"/>
                <a:sym typeface="Times New Roman"/>
              </a:rPr>
              <a:t>«</a:t>
            </a:r>
            <a:r>
              <a:rPr lang="it-IT" sz="2400" dirty="0"/>
              <a:t>Finalmente abbiamo raggiunto le Terme di Valdieri, dove siamo stati accolti da una musica festosa. </a:t>
            </a:r>
            <a:endParaRPr lang="it-IT" sz="2400" dirty="0" smtClean="0"/>
          </a:p>
          <a:p>
            <a:endParaRPr lang="it-IT" sz="2400" dirty="0"/>
          </a:p>
          <a:p>
            <a:r>
              <a:rPr lang="it-IT" sz="2400" dirty="0" smtClean="0"/>
              <a:t>Ma </a:t>
            </a:r>
            <a:r>
              <a:rPr lang="it-IT" sz="2400" dirty="0"/>
              <a:t>non era in nostro onore. I camerieri non erano contenti di vedere il nostro aspetto da briganti, che contrastava con i bei vestiti delle dame e le brillanti uniformi </a:t>
            </a:r>
            <a:r>
              <a:rPr lang="it-IT" sz="2400" dirty="0" smtClean="0"/>
              <a:t>degli ufficiali</a:t>
            </a:r>
            <a:r>
              <a:rPr lang="it-IT" sz="2400" dirty="0" smtClean="0">
                <a:latin typeface="Times New Roman"/>
                <a:cs typeface="Times New Roman"/>
              </a:rPr>
              <a:t>».</a:t>
            </a:r>
            <a:endParaRPr lang="it-IT" sz="2400" dirty="0">
              <a:latin typeface="Times New Roman"/>
              <a:cs typeface="Times New Roman"/>
            </a:endParaRPr>
          </a:p>
        </p:txBody>
      </p:sp>
      <p:pic>
        <p:nvPicPr>
          <p:cNvPr id="514" name="Google Shape;514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800" y="1395720"/>
            <a:ext cx="5140080" cy="36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97"/>
          <p:cNvSpPr txBox="1"/>
          <p:nvPr/>
        </p:nvSpPr>
        <p:spPr>
          <a:xfrm>
            <a:off x="1990080" y="5296680"/>
            <a:ext cx="2549520" cy="46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Terme di Valdieri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98"/>
          <p:cNvSpPr txBox="1"/>
          <p:nvPr/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Vegétation des Alpes Maritimes</a:t>
            </a: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1903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98"/>
          <p:cNvSpPr txBox="1"/>
          <p:nvPr/>
        </p:nvSpPr>
        <p:spPr>
          <a:xfrm>
            <a:off x="5887799" y="2114640"/>
            <a:ext cx="5665103" cy="3637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0"/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/>
              <a:t>La nostra flora è straordinariamente ricca, superando quella di altre aree di dimensioni simili nelle Alpi e persino in Europa. </a:t>
            </a:r>
            <a:endParaRPr lang="it-IT" sz="2400" dirty="0" smtClean="0"/>
          </a:p>
          <a:p>
            <a:pPr lvl="0"/>
            <a:r>
              <a:rPr lang="it-IT" sz="2400" dirty="0" smtClean="0"/>
              <a:t>Comprende </a:t>
            </a:r>
            <a:r>
              <a:rPr lang="it-IT" sz="2400" dirty="0"/>
              <a:t>circa </a:t>
            </a:r>
            <a:r>
              <a:rPr lang="it-IT" sz="2400" b="1" dirty="0"/>
              <a:t>3.000 piante vascolari </a:t>
            </a:r>
            <a:r>
              <a:rPr lang="it-IT" sz="2400" dirty="0"/>
              <a:t>che crescono allo stato selvatico, quasi un terzo della flora europea. </a:t>
            </a:r>
            <a:endParaRPr lang="it-IT" sz="2400" dirty="0" smtClean="0"/>
          </a:p>
          <a:p>
            <a:pPr lvl="0"/>
            <a:r>
              <a:rPr lang="it-IT" sz="2400" dirty="0" smtClean="0"/>
              <a:t>Le </a:t>
            </a:r>
            <a:r>
              <a:rPr lang="it-IT" sz="2400" dirty="0"/>
              <a:t>ragioni principali di questa ricchezza sono l'estrema diversità di clima, altitudine e geologia, e la posizione favorevole delle Alpi </a:t>
            </a:r>
            <a:r>
              <a:rPr lang="it-IT" sz="2400" dirty="0" smtClean="0"/>
              <a:t>Marittime.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Google Shape;522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267200" y="2376360"/>
            <a:ext cx="4341960" cy="3256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9040" y="702720"/>
            <a:ext cx="3651120" cy="51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99"/>
          <p:cNvSpPr txBox="1"/>
          <p:nvPr/>
        </p:nvSpPr>
        <p:spPr>
          <a:xfrm>
            <a:off x="757084" y="479064"/>
            <a:ext cx="5541666" cy="593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Devo rendere omaggio soprattutto alla </a:t>
            </a:r>
            <a:r>
              <a:rPr lang="it-IT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Saxifraga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florulenta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 è stata descritta da </a:t>
            </a:r>
            <a:r>
              <a:rPr lang="it-IT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Mattirolo</a:t>
            </a:r>
            <a:r>
              <a:rPr lang="it-IT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 “la più bella di tutte le sassifraghe, il tesoro delle Alpi Marittime”. </a:t>
            </a:r>
          </a:p>
          <a:p>
            <a:pPr lvl="0">
              <a:lnSpc>
                <a:spcPct val="90000"/>
              </a:lnSpc>
            </a:pP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trova solo nel massiccio centrale delle Alpi Marittime, tra i fiumi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Tinée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Roja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 pareti rocciose verticali, asciutte, ombrose oltre i 2000 m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90000"/>
              </a:lnSpc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Poiché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ogni rosetta fiorisce una sola volta nella sua lunga vita, raramente si vede in fiore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90000"/>
              </a:lnSpc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Può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essere raccolto solo dal valoroso, dal paziente e dal fortunato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»</a:t>
            </a:r>
            <a:endParaRPr sz="2400" b="0" i="0" u="none" strike="noStrike" cap="none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00"/>
          <p:cNvSpPr txBox="1"/>
          <p:nvPr/>
        </p:nvSpPr>
        <p:spPr>
          <a:xfrm>
            <a:off x="838080" y="365040"/>
            <a:ext cx="10515600" cy="109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fr-FR" sz="3200" b="0" i="1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flora</a:t>
            </a:r>
            <a:r>
              <a:rPr lang="fr-FR" sz="32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i </a:t>
            </a:r>
            <a:r>
              <a:rPr lang="fr-FR" sz="3200" i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gi</a:t>
            </a:r>
            <a:r>
              <a:rPr lang="fr-FR" sz="3200" b="0" i="1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ardini</a:t>
            </a:r>
            <a:r>
              <a:rPr lang="fr-FR" sz="32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1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fr-FR" sz="32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Riviera,</a:t>
            </a:r>
            <a:r>
              <a:rPr lang="fr-FR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1912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00"/>
          <p:cNvSpPr txBox="1"/>
          <p:nvPr/>
        </p:nvSpPr>
        <p:spPr>
          <a:xfrm>
            <a:off x="954360" y="1834920"/>
            <a:ext cx="469080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0"/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/>
              <a:t>Ciò che </a:t>
            </a:r>
            <a:r>
              <a:rPr lang="it-IT" sz="2400" dirty="0" smtClean="0"/>
              <a:t>sorprende </a:t>
            </a:r>
            <a:r>
              <a:rPr lang="it-IT" sz="2400" dirty="0"/>
              <a:t>di più i viaggiatori del Nord sono le palme. </a:t>
            </a:r>
            <a:endParaRPr lang="it-IT" sz="2400" dirty="0" smtClean="0"/>
          </a:p>
          <a:p>
            <a:pPr lvl="0"/>
            <a:r>
              <a:rPr lang="it-IT" sz="2400" dirty="0" smtClean="0"/>
              <a:t>Il </a:t>
            </a:r>
            <a:r>
              <a:rPr lang="it-IT" sz="2400" dirty="0"/>
              <a:t>numero di specie coltivate all'aperto oggi è di circa un centinaio, di cui la più antica introduzione e la più diffusa è la palma da datteri </a:t>
            </a:r>
            <a:r>
              <a:rPr lang="it-IT" sz="2400" i="1" dirty="0"/>
              <a:t>Phoenix </a:t>
            </a:r>
            <a:r>
              <a:rPr lang="it-IT" sz="2400" i="1" dirty="0" err="1"/>
              <a:t>dactylifera</a:t>
            </a:r>
            <a:r>
              <a:rPr lang="it-IT" sz="2400" dirty="0"/>
              <a:t>. Sul terreno sabbioso di Bordighera la palma da datteri è coltivata su larga scala per le sue foglie giovani, utilizzate nel culto cattolico ed </a:t>
            </a:r>
            <a:r>
              <a:rPr lang="it-IT" sz="2400" dirty="0" smtClean="0"/>
              <a:t>ebraico</a:t>
            </a:r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100"/>
          <p:cNvSpPr txBox="1"/>
          <p:nvPr/>
        </p:nvSpPr>
        <p:spPr>
          <a:xfrm>
            <a:off x="6439320" y="5376240"/>
            <a:ext cx="4798440" cy="46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Promenade des Anglais, Nice, 1882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7" name="Google Shape;537;p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8880" y="1987920"/>
            <a:ext cx="5702760" cy="3171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01"/>
          <p:cNvSpPr txBox="1"/>
          <p:nvPr/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Cima Bicknell (2,600 m.)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01"/>
          <p:cNvSpPr txBox="1"/>
          <p:nvPr/>
        </p:nvSpPr>
        <p:spPr>
          <a:xfrm>
            <a:off x="838080" y="1756080"/>
            <a:ext cx="4788000" cy="401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 risalito la Val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Fontanalba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fino al crinale tra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Baissa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Fontanalba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Monte Santa Maria. Ecco una lunga vetta con diverse cime, che merita un nome.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potrebbe fare di meglio che pensare al signor Clarence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Bicknell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 per molte estati ha esplorato le incisioni rupestri preistoriche in questa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regione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Fritz </a:t>
            </a:r>
            <a:r>
              <a:rPr lang="fr-FR" sz="2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1907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4" name="Google Shape;544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7040" y="1756080"/>
            <a:ext cx="5110560" cy="383292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01"/>
          <p:cNvSpPr txBox="1"/>
          <p:nvPr/>
        </p:nvSpPr>
        <p:spPr>
          <a:xfrm>
            <a:off x="7051680" y="5771160"/>
            <a:ext cx="3109320" cy="48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Graham Avery, 2012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02"/>
          <p:cNvSpPr txBox="1"/>
          <p:nvPr/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Dente Mader &amp; Torrione Mader (2,200m.)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1" name="Google Shape;551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7440" y="1825560"/>
            <a:ext cx="6537240" cy="4351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03"/>
          <p:cNvSpPr txBox="1"/>
          <p:nvPr/>
        </p:nvSpPr>
        <p:spPr>
          <a:xfrm>
            <a:off x="838080" y="663840"/>
            <a:ext cx="10515600" cy="93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9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</a:t>
            </a:r>
            <a:r>
              <a:rPr lang="fr-FR" sz="29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Parco</a:t>
            </a:r>
            <a:r>
              <a:rPr lang="fr-FR" sz="29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9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Nazionale</a:t>
            </a:r>
            <a:r>
              <a:rPr lang="fr-FR" sz="29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l'Argentera</a:t>
            </a:r>
            <a:r>
              <a:rPr lang="fr-FR" sz="1800" b="0" i="0" u="none" strike="noStrike" cap="none" dirty="0"/>
              <a:t/>
            </a:r>
            <a:br>
              <a:rPr lang="fr-FR" sz="1800" b="0" i="0" u="none" strike="noStrike" cap="none" dirty="0"/>
            </a:br>
            <a:r>
              <a:rPr lang="fr-FR" sz="2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9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Rivista</a:t>
            </a:r>
            <a:r>
              <a:rPr lang="fr-FR" sz="29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9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Mensile</a:t>
            </a:r>
            <a:r>
              <a:rPr lang="fr-FR" sz="29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9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</a:t>
            </a:r>
            <a:r>
              <a:rPr lang="fr-FR" sz="29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Club </a:t>
            </a:r>
            <a:r>
              <a:rPr lang="fr-FR" sz="29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Alpino</a:t>
            </a:r>
            <a:r>
              <a:rPr lang="fr-FR" sz="29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Italiano</a:t>
            </a:r>
            <a:r>
              <a:rPr lang="fr-FR" sz="29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1914</a:t>
            </a:r>
            <a:endParaRPr sz="29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03"/>
          <p:cNvSpPr txBox="1"/>
          <p:nvPr/>
        </p:nvSpPr>
        <p:spPr>
          <a:xfrm>
            <a:off x="914400" y="2021400"/>
            <a:ext cx="5579640" cy="344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it-IT" sz="2400" dirty="0"/>
              <a:t>In questo articolo </a:t>
            </a:r>
            <a:r>
              <a:rPr lang="it-IT" sz="2400" dirty="0" err="1"/>
              <a:t>Mader</a:t>
            </a:r>
            <a:r>
              <a:rPr lang="it-IT" sz="2400" dirty="0"/>
              <a:t> propone la creazione di un Parco Nazionale nell'Argentera. Elenca i siti che necessitano di protezione, in particolare dove gli alberi sono minacciati da danni o deforestazione, o la flora locale deve essere protetta. Cita circa 100 specie di fiori, arbusti e alberi che crescono nelle Alpi Marittime e </a:t>
            </a:r>
            <a:r>
              <a:rPr lang="it-IT" sz="2400" dirty="0" smtClean="0"/>
              <a:t>Liguri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8" name="Google Shape;558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7720" y="1901160"/>
            <a:ext cx="4370400" cy="3803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04"/>
          <p:cNvSpPr txBox="1"/>
          <p:nvPr/>
        </p:nvSpPr>
        <p:spPr>
          <a:xfrm>
            <a:off x="1252800" y="4149182"/>
            <a:ext cx="9487087" cy="141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Parco Naturale dell'Argentera è stato infine creato nel 1980, adiacente al </a:t>
            </a:r>
            <a:r>
              <a:rPr lang="it-I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Parc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it-I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Mercantour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creato nel 1979.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È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diventato il Parco Naturale delle Alpi Marittime nel 1995.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fr-FR" sz="1800" b="0" i="0" u="none" strike="noStrike" cap="none" dirty="0"/>
              <a:t/>
            </a:r>
            <a:br>
              <a:rPr lang="fr-FR" sz="1800" b="0" i="0" u="none" strike="noStrike" cap="none" dirty="0"/>
            </a:br>
            <a:endParaRPr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04"/>
          <p:cNvSpPr txBox="1"/>
          <p:nvPr/>
        </p:nvSpPr>
        <p:spPr>
          <a:xfrm>
            <a:off x="1252800" y="1073555"/>
            <a:ext cx="9686880" cy="285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fr-FR" sz="51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 i siti meritevoli di tutela per il loro interesse geologico e idrologico vi sono i ghiacciai del gruppo </a:t>
            </a:r>
            <a:r>
              <a:rPr lang="it-IT" sz="5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Gelas-Clapier</a:t>
            </a:r>
            <a:r>
              <a:rPr lang="it-IT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i laghi alpini delle alte valli. </a:t>
            </a:r>
            <a:endParaRPr lang="it-IT" sz="5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it-IT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lang="it-IT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archeologi, geologi e turisti meritano tutela anche l'area dei Laghi delle Meraviglie e dell'alta Val </a:t>
            </a:r>
            <a:r>
              <a:rPr lang="it-IT" sz="5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Fontanalba</a:t>
            </a:r>
            <a:r>
              <a:rPr lang="it-IT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t-IT" sz="5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it-IT" sz="5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it-IT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it-IT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Club Alpino Italiano prendesse l'iniziativa sulla questione del Parco Nazionale, avrebbe degli alleati, e sarebbe un compito utile e </a:t>
            </a:r>
            <a:r>
              <a:rPr lang="it-IT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nobile».</a:t>
            </a:r>
            <a:endParaRPr sz="5100" b="0" i="0" u="none" strike="noStrike" cap="none" dirty="0"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5960" y="334800"/>
            <a:ext cx="7654320" cy="613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06"/>
          <p:cNvSpPr txBox="1"/>
          <p:nvPr/>
        </p:nvSpPr>
        <p:spPr>
          <a:xfrm>
            <a:off x="763560" y="289080"/>
            <a:ext cx="10515600" cy="8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guerre</a:t>
            </a: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06"/>
          <p:cNvSpPr txBox="1"/>
          <p:nvPr/>
        </p:nvSpPr>
        <p:spPr>
          <a:xfrm>
            <a:off x="763560" y="1175760"/>
            <a:ext cx="10890360" cy="5324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 b="0" i="1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Lettera</a:t>
            </a:r>
            <a:r>
              <a:rPr lang="fr-FR" sz="22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22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r>
              <a:rPr lang="fr-FR" sz="22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</a:t>
            </a:r>
            <a:r>
              <a:rPr lang="fr-FR" sz="22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Burnat</a:t>
            </a:r>
            <a:r>
              <a:rPr lang="fr-FR" sz="22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fr-FR" sz="2200" b="0" i="1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maggio</a:t>
            </a:r>
            <a:r>
              <a:rPr lang="fr-FR" sz="22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2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1915)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/>
              <a:t>«Nel 1914 nella nostra casa di Nizza entrò una banda che faceva danni ovunque. </a:t>
            </a:r>
            <a:endParaRPr lang="it-IT" sz="2400" dirty="0" smtClean="0"/>
          </a:p>
          <a:p>
            <a:r>
              <a:rPr lang="it-IT" sz="2400" dirty="0" smtClean="0"/>
              <a:t>Ciò </a:t>
            </a:r>
            <a:r>
              <a:rPr lang="it-IT" sz="2400" dirty="0"/>
              <a:t>che restava dei nostri effetti personali veniva poi venduto all'asta, alcuni dei quali a basso prezzo, come un </a:t>
            </a:r>
            <a:r>
              <a:rPr lang="it-IT" sz="2400" i="1" dirty="0"/>
              <a:t>buon harmonium </a:t>
            </a:r>
            <a:r>
              <a:rPr lang="it-IT" sz="2400" dirty="0"/>
              <a:t>da 100 franchi. </a:t>
            </a:r>
            <a:endParaRPr lang="it-IT" sz="2400" dirty="0" smtClean="0"/>
          </a:p>
          <a:p>
            <a:r>
              <a:rPr lang="it-IT" sz="2400" dirty="0" smtClean="0"/>
              <a:t>I </a:t>
            </a:r>
            <a:r>
              <a:rPr lang="it-IT" sz="2400" dirty="0"/>
              <a:t>nostri amici sono riusciti a </a:t>
            </a:r>
            <a:r>
              <a:rPr lang="it-IT" sz="2400" dirty="0" smtClean="0"/>
              <a:t>salvare poco</a:t>
            </a:r>
            <a:r>
              <a:rPr lang="it-IT" sz="2400" dirty="0"/>
              <a:t>. Vedendo che la situazione era disperata, decisi di lasciare l'Italia nell'aprile del 1915, senza poter vedere la fioritura della flora primaverile nelle alte valli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 b="0" i="1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Lettera</a:t>
            </a:r>
            <a:r>
              <a:rPr lang="fr-FR" sz="22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22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Bicknell</a:t>
            </a:r>
            <a:r>
              <a:rPr lang="fr-FR" sz="22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22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fr-FR" sz="22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Burnat</a:t>
            </a:r>
            <a:r>
              <a:rPr lang="fr-FR" sz="22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(octobre 1915)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/>
              <a:t>Secondo i giornali di Nizza, la polizia ha visitato la casa del pastore </a:t>
            </a:r>
            <a:r>
              <a:rPr lang="it-IT" sz="2400" dirty="0" err="1"/>
              <a:t>Mader</a:t>
            </a:r>
            <a:r>
              <a:rPr lang="it-IT" sz="2400" dirty="0"/>
              <a:t> e ha trovato corrispondenza compromettente da parte di suo figlio. Non credo affatto che Fritz </a:t>
            </a:r>
            <a:r>
              <a:rPr lang="it-IT" sz="2400" dirty="0" err="1"/>
              <a:t>Mader</a:t>
            </a:r>
            <a:r>
              <a:rPr lang="it-IT" sz="2400" dirty="0"/>
              <a:t> fosse una spia. Era ben considerato dagli ufficiali italiani, aveva il permesso di fotografare ovunque, conosceva bene le Alpi Marittime italiane e scriveva spesso per il Club Alpino. Ciò significava, ovviamente, che nelle sue lettere scriveva di valichi, strade, vette, ecc. Sono convinto che tutto ciò che faceva fosse </a:t>
            </a:r>
            <a:r>
              <a:rPr lang="it-IT" sz="2400" dirty="0" smtClean="0"/>
              <a:t>solo ricerca geografica</a:t>
            </a:r>
            <a:r>
              <a:rPr lang="fr-FR" sz="2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».</a:t>
            </a:r>
            <a:endParaRPr sz="2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07"/>
          <p:cNvSpPr txBox="1"/>
          <p:nvPr/>
        </p:nvSpPr>
        <p:spPr>
          <a:xfrm>
            <a:off x="3189600" y="897120"/>
            <a:ext cx="5357160" cy="94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1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Memorie</a:t>
            </a:r>
            <a:r>
              <a:rPr lang="fr-FR" sz="2400" b="0" i="1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Frida </a:t>
            </a:r>
            <a:r>
              <a:rPr lang="fr-FR" sz="24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Maurin</a:t>
            </a:r>
            <a:r>
              <a:rPr lang="fr-FR" sz="24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(1938)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07"/>
          <p:cNvSpPr txBox="1"/>
          <p:nvPr/>
        </p:nvSpPr>
        <p:spPr>
          <a:xfrm>
            <a:off x="1380226" y="1922040"/>
            <a:ext cx="9264770" cy="35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it-IT" sz="2400" dirty="0"/>
              <a:t>Fritz non è mai stato coinvolto in politica. Le montagne erano la sua patria. A trattarlo come una spia, quest'uomo che è rimasto un giovane innocente, innamorato della natura, solo perché hanno trovato in una cassa più di 6.000 lastre fotografiche delle montagne. Ne inviava sempre copia ai comandanti militari di Genova e Marsiglia, per i quali lo ringraziavano, dicendo che la sua scrupolosa osservanza della legge aveva fornito loro una magnifica raccolta di fotografie.</a:t>
            </a:r>
            <a:r>
              <a:rPr lang="fr-FR" sz="24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08"/>
          <p:cNvSpPr txBox="1"/>
          <p:nvPr/>
        </p:nvSpPr>
        <p:spPr>
          <a:xfrm>
            <a:off x="1576800" y="1079280"/>
            <a:ext cx="9227880" cy="4929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it-IT" sz="2400" dirty="0" smtClean="0"/>
              <a:t>Frida </a:t>
            </a:r>
            <a:r>
              <a:rPr lang="it-IT" sz="2400" dirty="0"/>
              <a:t>ha scritto: </a:t>
            </a:r>
            <a:r>
              <a:rPr lang="it-IT" sz="2400" dirty="0" smtClean="0"/>
              <a:t>«Fritz </a:t>
            </a:r>
            <a:r>
              <a:rPr lang="it-IT" sz="2400" dirty="0"/>
              <a:t>era impiegato </a:t>
            </a:r>
            <a:r>
              <a:rPr lang="it-IT" sz="2400" dirty="0" smtClean="0"/>
              <a:t>all'ufficio </a:t>
            </a:r>
            <a:r>
              <a:rPr lang="it-IT" sz="2400" dirty="0"/>
              <a:t>del censore a </a:t>
            </a:r>
            <a:r>
              <a:rPr lang="it-IT" sz="2400" dirty="0" err="1"/>
              <a:t>Stüttgart</a:t>
            </a:r>
            <a:r>
              <a:rPr lang="it-IT" sz="2400" dirty="0"/>
              <a:t>. </a:t>
            </a:r>
            <a:r>
              <a:rPr lang="it-IT" sz="2400" dirty="0" smtClean="0"/>
              <a:t>A </a:t>
            </a:r>
            <a:r>
              <a:rPr lang="it-IT" sz="2400" dirty="0"/>
              <a:t>causa </a:t>
            </a:r>
            <a:r>
              <a:rPr lang="it-IT" sz="2400" dirty="0" smtClean="0"/>
              <a:t>del rimanere in </a:t>
            </a:r>
            <a:r>
              <a:rPr lang="it-IT" sz="2400" dirty="0"/>
              <a:t>casa tutto il giorno, dopo essere stato abituato all'aria aperta, si ammalò di tubercolosi e di una malattia alle ossa, tanto che </a:t>
            </a:r>
            <a:r>
              <a:rPr lang="it-IT" sz="2400" dirty="0" smtClean="0"/>
              <a:t>finì per camminare </a:t>
            </a:r>
            <a:r>
              <a:rPr lang="it-IT" sz="2400" dirty="0"/>
              <a:t>curvo come un novantenne. Successivamente è stato impiegato in biblioteca, dove andava con le stampelle. Fu una grande tristezza per lui non vedere mai più la sua </a:t>
            </a:r>
            <a:r>
              <a:rPr lang="it-IT" sz="2400" i="1" dirty="0"/>
              <a:t>Flora alpina </a:t>
            </a:r>
            <a:r>
              <a:rPr lang="it-IT" sz="2400" dirty="0"/>
              <a:t>e altri libri che gli erano cari, perché erano stati rubati. Fino ai suoi ultimi giorni lavorò a un libro sulle Alpi Marittime, che dopo la sua morte </a:t>
            </a:r>
            <a:r>
              <a:rPr lang="it-IT" sz="2400" dirty="0" smtClean="0"/>
              <a:t>fu </a:t>
            </a:r>
            <a:r>
              <a:rPr lang="it-IT" sz="2400" dirty="0"/>
              <a:t>prestato </a:t>
            </a:r>
            <a:r>
              <a:rPr lang="it-IT" sz="2400" dirty="0" smtClean="0"/>
              <a:t>ad </a:t>
            </a:r>
            <a:r>
              <a:rPr lang="it-IT" sz="2400" dirty="0"/>
              <a:t>un amico, insieme ad altri manoscritti, ma non gli furono mai restituiti. Si addormentò tra le braccia di mia sorella </a:t>
            </a:r>
            <a:r>
              <a:rPr lang="it-IT" sz="2400" dirty="0" err="1"/>
              <a:t>Käthe</a:t>
            </a:r>
            <a:r>
              <a:rPr lang="it-IT" sz="2400" dirty="0"/>
              <a:t>, poco prima del suo </a:t>
            </a:r>
            <a:r>
              <a:rPr lang="it-IT" sz="2400" dirty="0" smtClean="0"/>
              <a:t>49 esimo compleanno»</a:t>
            </a:r>
            <a:endParaRPr sz="2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108"/>
          <p:cNvSpPr txBox="1"/>
          <p:nvPr/>
        </p:nvSpPr>
        <p:spPr>
          <a:xfrm>
            <a:off x="2991831" y="258351"/>
            <a:ext cx="6104520" cy="106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ultimi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fr-FR" sz="3200" b="0" i="0" u="none" strike="noStrike" cap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anni</a:t>
            </a:r>
            <a:r>
              <a:rPr lang="fr-FR" sz="3200" b="0" i="0" u="none" strike="noStrike" cap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Fritz </a:t>
            </a:r>
            <a:r>
              <a:rPr lang="fr-FR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Mader</a:t>
            </a:r>
            <a:endParaRPr sz="3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09"/>
          <p:cNvSpPr txBox="1"/>
          <p:nvPr/>
        </p:nvSpPr>
        <p:spPr>
          <a:xfrm>
            <a:off x="4021560" y="542520"/>
            <a:ext cx="3601800" cy="75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 Fontanalba</a:t>
            </a:r>
            <a:r>
              <a:rPr lang="fr-FR" sz="1800" b="0" i="0" u="none" strike="noStrike" cap="none"/>
              <a:t/>
            </a:r>
            <a:br>
              <a:rPr lang="fr-FR" sz="1800" b="0" i="0" u="none" strike="noStrike" cap="none"/>
            </a:br>
            <a:endParaRPr sz="3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4" name="Google Shape;594;p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280" y="1213200"/>
            <a:ext cx="10515600" cy="2311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280" y="3778200"/>
            <a:ext cx="10515600" cy="268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2648</Words>
  <Application>Microsoft Office PowerPoint</Application>
  <PresentationFormat>Custom</PresentationFormat>
  <Paragraphs>215</Paragraphs>
  <Slides>44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Marcus</cp:lastModifiedBy>
  <cp:revision>65</cp:revision>
  <dcterms:modified xsi:type="dcterms:W3CDTF">2022-11-27T14:53:55Z</dcterms:modified>
</cp:coreProperties>
</file>