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19.png" ContentType="image/jpe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37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Calibri"/>
            </a:endParaRPr>
          </a:p>
        </p:txBody>
      </p:sp>
      <p:sp>
        <p:nvSpPr>
          <p:cNvPr id="3" name="Date Placeholder 2"/>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50D5620-FA16-48CB-A8BB-CAAECD826156}" type="datetime1">
              <a:rPr lang="en-GB" sz="12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27/11/2022</a:t>
            </a:fld>
            <a:endParaRPr lang="en-GB" sz="1200" b="0" i="0" u="none" strike="noStrike" kern="1200" cap="none" spc="0" baseline="0">
              <a:solidFill>
                <a:srgbClr val="000000"/>
              </a:solidFill>
              <a:uFillTx/>
              <a:latin typeface="Calibri"/>
            </a:endParaRPr>
          </a:p>
        </p:txBody>
      </p:sp>
      <p:sp>
        <p:nvSpPr>
          <p:cNvPr id="4" name="Footer Placeholder 3"/>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Calibri"/>
            </a:endParaRPr>
          </a:p>
        </p:txBody>
      </p:sp>
      <p:sp>
        <p:nvSpPr>
          <p:cNvPr id="5" name="Slide Number Placeholder 4"/>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C0BE919-7A5D-4B8F-BAB8-D9E8592CCC21}" type="slidenum">
              <a:t>‹#›</a:t>
            </a:fld>
            <a:endParaRPr lang="en-GB"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73656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58BE5B49-0759-499D-9153-CCB36AD9B91C}" type="datetime1">
              <a:rPr lang="en-GB"/>
              <a:pPr lvl="0"/>
              <a:t>27/11/2022</a:t>
            </a:fld>
            <a:endParaRPr lang="en-GB"/>
          </a:p>
        </p:txBody>
      </p:sp>
      <p:sp>
        <p:nvSpPr>
          <p:cNvPr id="4" name="Slide Image Placeholder 3"/>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AA30004A-A4ED-40AC-8A28-FB6B78067194}" type="slidenum">
              <a:t>‹#›</a:t>
            </a:fld>
            <a:endParaRPr lang="en-GB"/>
          </a:p>
        </p:txBody>
      </p:sp>
    </p:spTree>
    <p:extLst>
      <p:ext uri="{BB962C8B-B14F-4D97-AF65-F5344CB8AC3E}">
        <p14:creationId xmlns:p14="http://schemas.microsoft.com/office/powerpoint/2010/main" val="232868111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572B79A-78D0-4F52-9579-0CA6CC93DEC7}" type="slidenum">
              <a:t>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E537675-5319-473F-A8BB-A614DCF52963}" type="slidenum">
              <a:t>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FCF7E53-24A6-41AE-B6D5-B1A64AF06E8C}" type="slidenum">
              <a:t>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CF68646-9BBC-4067-8BE8-A3CDA50B00EE}" type="slidenum">
              <a:t>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69738F-C027-4DE3-9D09-FBDA6FC0329A}" type="slidenum">
              <a:t>5</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6282AA0-12D0-460F-BD24-7A2956A587DF}" type="slidenum">
              <a:t>6</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896ED62-57B9-4899-91BC-6D7DFB8410D6}" type="slidenum">
              <a:t>7</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06F61C0-5C30-4317-8C4F-1394E223AAAC}" type="slidenum">
              <a:t>8</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7E1BEB4-73A7-40D2-A508-C025DC89D1CE}" type="slidenum">
              <a:t>9</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CA98897-8726-449F-B1BB-8ED1D9C04184}" type="slidenum">
              <a:t>10</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8754E0F-F2B7-4012-9414-15D0A44F94FA}" type="slidenum">
              <a:t>11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093F25E-7C9E-46B4-A4CE-5BFB8C63BCC1}" type="slidenum">
              <a:t>12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84D195B-149F-4D91-971F-CF0EDFF32CA6}" type="slidenum">
              <a:t>13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334E0A1-1ADE-4EFA-BEE9-A615D7D22BC3}" type="slidenum">
              <a:t>14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C71A125-A730-4D9F-A096-0276D38D5AB0}" type="slidenum">
              <a:t>15</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1AB5391-36F2-4DE5-83A5-0F24969608EB}" type="slidenum">
              <a:t>16</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C841188-53F5-4CAF-AEF6-D01F9D780C8E}" type="slidenum">
              <a:t>17</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3D4F3F1-8C22-4F9D-87EC-EB05320DC6A1}" type="slidenum">
              <a:t>18</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509035A-A733-44AF-909B-0CB1A27B914D}" type="slidenum">
              <a:t>19</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7750FE6-BEB0-416F-9814-D80AD155C470}" type="slidenum">
              <a:t>20</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6FE9770-5CA0-4948-8EA8-B8FC7C1A5FCD}" type="slidenum">
              <a:t>21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24819F5-1D76-4987-A547-2134BD49A9A8}" type="slidenum">
              <a:t>22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AAA3F4E-4574-4BB5-B1A3-D1F54A674F79}" type="slidenum">
              <a:t>23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4301008-6EAE-461E-98C6-7F095350B1DF}" type="slidenum">
              <a:t>24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51ADAFE-8A1F-4379-B640-C375BAEABB84}" type="slidenum">
              <a:t>25</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20AE4A6-D6E7-461C-9CD6-1FC13FD6C8E0}" type="slidenum">
              <a:t>26</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463A44B-D9C1-4393-AC3E-3232F35E60EA}" type="slidenum">
              <a:t>32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2602CE4-2D40-4539-85F9-C8BC6C7EA6DE}" type="slidenum">
              <a:t>41</a:t>
            </a:fld>
            <a:endParaRPr lang="en-GB"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p:cNvSpPr txBox="1">
            <a:spLocks noGrp="1"/>
          </p:cNvSpPr>
          <p:nvPr>
            <p:ph type="dt" sz="half" idx="7"/>
          </p:nvPr>
        </p:nvSpPr>
        <p:spPr/>
        <p:txBody>
          <a:bodyPr/>
          <a:lstStyle>
            <a:lvl1pPr>
              <a:defRPr/>
            </a:lvl1pPr>
          </a:lstStyle>
          <a:p>
            <a:pPr lvl="0"/>
            <a:fld id="{94EE6747-8E80-4C54-9E15-AF45E2530B6D}"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0D512961-EFA6-43D6-9BC5-67CA079953BA}" type="slidenum">
              <a:t>‹#›</a:t>
            </a:fld>
            <a:endParaRPr lang="en-GB"/>
          </a:p>
        </p:txBody>
      </p:sp>
    </p:spTree>
    <p:extLst>
      <p:ext uri="{BB962C8B-B14F-4D97-AF65-F5344CB8AC3E}">
        <p14:creationId xmlns:p14="http://schemas.microsoft.com/office/powerpoint/2010/main" val="9596745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7"/>
          </p:nvPr>
        </p:nvSpPr>
        <p:spPr/>
        <p:txBody>
          <a:bodyPr/>
          <a:lstStyle>
            <a:lvl1pPr>
              <a:defRPr/>
            </a:lvl1pPr>
          </a:lstStyle>
          <a:p>
            <a:pPr lvl="0"/>
            <a:fld id="{A9BB4970-BC68-4A45-A783-582DA96E6B39}"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90BDBF11-8A02-49FF-BE22-928BA23BD1B2}" type="slidenum">
              <a:t>‹#›</a:t>
            </a:fld>
            <a:endParaRPr lang="en-GB"/>
          </a:p>
        </p:txBody>
      </p:sp>
    </p:spTree>
    <p:extLst>
      <p:ext uri="{BB962C8B-B14F-4D97-AF65-F5344CB8AC3E}">
        <p14:creationId xmlns:p14="http://schemas.microsoft.com/office/powerpoint/2010/main" val="41273181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fld id="{EDA22D0E-727E-47F2-93CB-532A58E79E6D}"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2D6EEA72-857A-47A5-97DF-84C4D06D1095}" type="slidenum">
              <a:t>‹#›</a:t>
            </a:fld>
            <a:endParaRPr lang="en-GB"/>
          </a:p>
        </p:txBody>
      </p:sp>
    </p:spTree>
    <p:extLst>
      <p:ext uri="{BB962C8B-B14F-4D97-AF65-F5344CB8AC3E}">
        <p14:creationId xmlns:p14="http://schemas.microsoft.com/office/powerpoint/2010/main" val="1259061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txBox="1">
            <a:spLocks noGrp="1"/>
          </p:cNvSpPr>
          <p:nvPr>
            <p:ph type="dt" sz="half" idx="7"/>
          </p:nvPr>
        </p:nvSpPr>
        <p:spPr/>
        <p:txBody>
          <a:bodyPr/>
          <a:lstStyle>
            <a:lvl1pPr>
              <a:defRPr/>
            </a:lvl1pPr>
          </a:lstStyle>
          <a:p>
            <a:pPr lvl="0"/>
            <a:fld id="{3D4A1D6C-D77B-4173-A396-E70F5AB18FC8}" type="datetime1">
              <a:rPr lang="en-GB"/>
              <a:pPr lvl="0"/>
              <a:t>27/11/2022</a:t>
            </a:fld>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1F15EA70-4029-4DD9-A4F3-A012E811FDBD}" type="slidenum">
              <a:t>‹#›</a:t>
            </a:fld>
            <a:endParaRPr lang="en-GB"/>
          </a:p>
        </p:txBody>
      </p:sp>
    </p:spTree>
    <p:extLst>
      <p:ext uri="{BB962C8B-B14F-4D97-AF65-F5344CB8AC3E}">
        <p14:creationId xmlns:p14="http://schemas.microsoft.com/office/powerpoint/2010/main" val="31544644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txBox="1">
            <a:spLocks noGrp="1"/>
          </p:cNvSpPr>
          <p:nvPr>
            <p:ph type="dt" sz="half" idx="7"/>
          </p:nvPr>
        </p:nvSpPr>
        <p:spPr/>
        <p:txBody>
          <a:bodyPr/>
          <a:lstStyle>
            <a:lvl1pPr>
              <a:defRPr/>
            </a:lvl1pPr>
          </a:lstStyle>
          <a:p>
            <a:pPr lvl="0"/>
            <a:fld id="{6483D33B-9709-4AB9-AC5E-465AC20A06D7}" type="datetime1">
              <a:rPr lang="en-GB"/>
              <a:pPr lvl="0"/>
              <a:t>27/11/2022</a:t>
            </a:fld>
            <a:endParaRPr lang="en-GB"/>
          </a:p>
        </p:txBody>
      </p:sp>
      <p:sp>
        <p:nvSpPr>
          <p:cNvPr id="8" name="Footer Placeholder 7"/>
          <p:cNvSpPr txBox="1">
            <a:spLocks noGrp="1"/>
          </p:cNvSpPr>
          <p:nvPr>
            <p:ph type="ftr" sz="quarter" idx="9"/>
          </p:nvPr>
        </p:nvSpPr>
        <p:spPr/>
        <p:txBody>
          <a:bodyPr/>
          <a:lstStyle>
            <a:lvl1pPr>
              <a:defRPr/>
            </a:lvl1pPr>
          </a:lstStyle>
          <a:p>
            <a:pPr lvl="0"/>
            <a:endParaRPr lang="en-GB"/>
          </a:p>
        </p:txBody>
      </p:sp>
      <p:sp>
        <p:nvSpPr>
          <p:cNvPr id="9" name="Slide Number Placeholder 8"/>
          <p:cNvSpPr txBox="1">
            <a:spLocks noGrp="1"/>
          </p:cNvSpPr>
          <p:nvPr>
            <p:ph type="sldNum" sz="quarter" idx="8"/>
          </p:nvPr>
        </p:nvSpPr>
        <p:spPr/>
        <p:txBody>
          <a:bodyPr/>
          <a:lstStyle>
            <a:lvl1pPr>
              <a:defRPr/>
            </a:lvl1pPr>
          </a:lstStyle>
          <a:p>
            <a:pPr lvl="0"/>
            <a:fld id="{F4BAC765-7852-4A67-8217-BBFC8020CCDC}" type="slidenum">
              <a:t>‹#›</a:t>
            </a:fld>
            <a:endParaRPr lang="en-GB"/>
          </a:p>
        </p:txBody>
      </p:sp>
    </p:spTree>
    <p:extLst>
      <p:ext uri="{BB962C8B-B14F-4D97-AF65-F5344CB8AC3E}">
        <p14:creationId xmlns:p14="http://schemas.microsoft.com/office/powerpoint/2010/main" val="34013345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p:cNvSpPr txBox="1">
            <a:spLocks noGrp="1"/>
          </p:cNvSpPr>
          <p:nvPr>
            <p:ph type="dt" sz="half" idx="7"/>
          </p:nvPr>
        </p:nvSpPr>
        <p:spPr/>
        <p:txBody>
          <a:bodyPr/>
          <a:lstStyle>
            <a:lvl1pPr>
              <a:defRPr/>
            </a:lvl1pPr>
          </a:lstStyle>
          <a:p>
            <a:pPr lvl="0"/>
            <a:fld id="{5B4A2E03-EBF7-4167-A245-D191A7D5394D}" type="datetime1">
              <a:rPr lang="en-GB"/>
              <a:pPr lvl="0"/>
              <a:t>27/11/2022</a:t>
            </a:fld>
            <a:endParaRPr lang="en-GB"/>
          </a:p>
        </p:txBody>
      </p:sp>
      <p:sp>
        <p:nvSpPr>
          <p:cNvPr id="4" name="Footer Placeholder 3"/>
          <p:cNvSpPr txBox="1">
            <a:spLocks noGrp="1"/>
          </p:cNvSpPr>
          <p:nvPr>
            <p:ph type="ftr" sz="quarter" idx="9"/>
          </p:nvPr>
        </p:nvSpPr>
        <p:spPr/>
        <p:txBody>
          <a:bodyPr/>
          <a:lstStyle>
            <a:lvl1pPr>
              <a:defRPr/>
            </a:lvl1pPr>
          </a:lstStyle>
          <a:p>
            <a:pPr lvl="0"/>
            <a:endParaRPr lang="en-GB"/>
          </a:p>
        </p:txBody>
      </p:sp>
      <p:sp>
        <p:nvSpPr>
          <p:cNvPr id="5" name="Slide Number Placeholder 4"/>
          <p:cNvSpPr txBox="1">
            <a:spLocks noGrp="1"/>
          </p:cNvSpPr>
          <p:nvPr>
            <p:ph type="sldNum" sz="quarter" idx="8"/>
          </p:nvPr>
        </p:nvSpPr>
        <p:spPr/>
        <p:txBody>
          <a:bodyPr/>
          <a:lstStyle>
            <a:lvl1pPr>
              <a:defRPr/>
            </a:lvl1pPr>
          </a:lstStyle>
          <a:p>
            <a:pPr lvl="0"/>
            <a:fld id="{38D1FFDF-25BD-4175-8D2C-1E8E7EC055A2}" type="slidenum">
              <a:t>‹#›</a:t>
            </a:fld>
            <a:endParaRPr lang="en-GB"/>
          </a:p>
        </p:txBody>
      </p:sp>
    </p:spTree>
    <p:extLst>
      <p:ext uri="{BB962C8B-B14F-4D97-AF65-F5344CB8AC3E}">
        <p14:creationId xmlns:p14="http://schemas.microsoft.com/office/powerpoint/2010/main" val="10072587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fld id="{326AA7DC-E218-440F-BD99-CB14399E8D13}" type="datetime1">
              <a:rPr lang="en-GB"/>
              <a:pPr lvl="0"/>
              <a:t>27/11/2022</a:t>
            </a:fld>
            <a:endParaRPr lang="en-GB"/>
          </a:p>
        </p:txBody>
      </p:sp>
      <p:sp>
        <p:nvSpPr>
          <p:cNvPr id="3" name="Footer Placeholder 2"/>
          <p:cNvSpPr txBox="1">
            <a:spLocks noGrp="1"/>
          </p:cNvSpPr>
          <p:nvPr>
            <p:ph type="ftr" sz="quarter" idx="9"/>
          </p:nvPr>
        </p:nvSpPr>
        <p:spPr/>
        <p:txBody>
          <a:bodyPr/>
          <a:lstStyle>
            <a:lvl1pPr>
              <a:defRPr/>
            </a:lvl1pPr>
          </a:lstStyle>
          <a:p>
            <a:pPr lvl="0"/>
            <a:endParaRPr lang="en-GB"/>
          </a:p>
        </p:txBody>
      </p:sp>
      <p:sp>
        <p:nvSpPr>
          <p:cNvPr id="4" name="Slide Number Placeholder 3"/>
          <p:cNvSpPr txBox="1">
            <a:spLocks noGrp="1"/>
          </p:cNvSpPr>
          <p:nvPr>
            <p:ph type="sldNum" sz="quarter" idx="8"/>
          </p:nvPr>
        </p:nvSpPr>
        <p:spPr/>
        <p:txBody>
          <a:bodyPr/>
          <a:lstStyle>
            <a:lvl1pPr>
              <a:defRPr/>
            </a:lvl1pPr>
          </a:lstStyle>
          <a:p>
            <a:pPr lvl="0"/>
            <a:fld id="{0A0A92C6-7E5E-4FD2-81E2-C1A9E275C99B}" type="slidenum">
              <a:t>‹#›</a:t>
            </a:fld>
            <a:endParaRPr lang="en-GB"/>
          </a:p>
        </p:txBody>
      </p:sp>
    </p:spTree>
    <p:extLst>
      <p:ext uri="{BB962C8B-B14F-4D97-AF65-F5344CB8AC3E}">
        <p14:creationId xmlns:p14="http://schemas.microsoft.com/office/powerpoint/2010/main" val="33449149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fld id="{5823C5ED-85B8-4361-9402-ADBCB86B64B5}" type="datetime1">
              <a:rPr lang="en-GB"/>
              <a:pPr lvl="0"/>
              <a:t>27/11/2022</a:t>
            </a:fld>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7EE97DD3-0982-4642-92D9-8930AE65F79B}" type="slidenum">
              <a:t>‹#›</a:t>
            </a:fld>
            <a:endParaRPr lang="en-GB"/>
          </a:p>
        </p:txBody>
      </p:sp>
    </p:spTree>
    <p:extLst>
      <p:ext uri="{BB962C8B-B14F-4D97-AF65-F5344CB8AC3E}">
        <p14:creationId xmlns:p14="http://schemas.microsoft.com/office/powerpoint/2010/main" val="32128735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fld id="{7BB4B928-2E0A-420F-A36D-8EEED05EA5F5}" type="datetime1">
              <a:rPr lang="en-GB"/>
              <a:pPr lvl="0"/>
              <a:t>27/11/2022</a:t>
            </a:fld>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B8A667D5-237F-4456-9E27-869CBAB13064}" type="slidenum">
              <a:t>‹#›</a:t>
            </a:fld>
            <a:endParaRPr lang="en-GB"/>
          </a:p>
        </p:txBody>
      </p:sp>
    </p:spTree>
    <p:extLst>
      <p:ext uri="{BB962C8B-B14F-4D97-AF65-F5344CB8AC3E}">
        <p14:creationId xmlns:p14="http://schemas.microsoft.com/office/powerpoint/2010/main" val="20646946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7"/>
          </p:nvPr>
        </p:nvSpPr>
        <p:spPr/>
        <p:txBody>
          <a:bodyPr/>
          <a:lstStyle>
            <a:lvl1pPr>
              <a:defRPr/>
            </a:lvl1pPr>
          </a:lstStyle>
          <a:p>
            <a:pPr lvl="0"/>
            <a:fld id="{50DA8CD4-42EA-44CD-AB4A-CAB8EF4F744D}"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0ED65DCB-2FE6-4BAF-81EF-4D29F824F38B}" type="slidenum">
              <a:t>‹#›</a:t>
            </a:fld>
            <a:endParaRPr lang="en-GB"/>
          </a:p>
        </p:txBody>
      </p:sp>
    </p:spTree>
    <p:extLst>
      <p:ext uri="{BB962C8B-B14F-4D97-AF65-F5344CB8AC3E}">
        <p14:creationId xmlns:p14="http://schemas.microsoft.com/office/powerpoint/2010/main" val="41044589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7"/>
          </p:nvPr>
        </p:nvSpPr>
        <p:spPr/>
        <p:txBody>
          <a:bodyPr/>
          <a:lstStyle>
            <a:lvl1pPr>
              <a:defRPr/>
            </a:lvl1pPr>
          </a:lstStyle>
          <a:p>
            <a:pPr lvl="0"/>
            <a:fld id="{3B7D7B9B-31E7-4F52-BF1B-F7786DC35660}" type="datetime1">
              <a:rPr lang="en-GB"/>
              <a:pPr lvl="0"/>
              <a:t>27/11/2022</a:t>
            </a:fld>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E11B96D5-5BAD-4ED3-BE49-F833ECD6BFEA}" type="slidenum">
              <a:t>‹#›</a:t>
            </a:fld>
            <a:endParaRPr lang="en-GB"/>
          </a:p>
        </p:txBody>
      </p:sp>
    </p:spTree>
    <p:extLst>
      <p:ext uri="{BB962C8B-B14F-4D97-AF65-F5344CB8AC3E}">
        <p14:creationId xmlns:p14="http://schemas.microsoft.com/office/powerpoint/2010/main" val="35639692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lstStyle/>
          <a:p>
            <a:pPr lvl="0"/>
            <a:r>
              <a:rPr lang="en-US"/>
              <a:t>Click to edit Master title style</a:t>
            </a:r>
            <a:endParaRPr lang="en-GB"/>
          </a:p>
        </p:txBody>
      </p:sp>
      <p:sp>
        <p:nvSpPr>
          <p:cNvPr id="3" name="Text Placeholder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FF57B36D-C032-446A-81CC-A9AB575032C5}" type="datetime1">
              <a:rPr lang="en-GB"/>
              <a:pPr lvl="0"/>
              <a:t>27/11/2022</a:t>
            </a:fld>
            <a:endParaRPr lang="en-GB"/>
          </a:p>
        </p:txBody>
      </p:sp>
      <p:sp>
        <p:nvSpPr>
          <p:cNvPr id="5" name="Footer Placeholder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6CB4B173-88C9-4ABB-8780-57B891366372}"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name="Slide189">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ctrTitle"/>
          </p:nvPr>
        </p:nvSpPr>
        <p:spPr>
          <a:xfrm>
            <a:off x="1426345" y="821277"/>
            <a:ext cx="9144000" cy="1959248"/>
          </a:xfrm>
        </p:spPr>
        <p:txBody>
          <a:bodyPr/>
          <a:lstStyle/>
          <a:p>
            <a:pPr lvl="0"/>
            <a:r>
              <a:rPr lang="fr-FR" sz="5400">
                <a:latin typeface="Times New Roman" pitchFamily="18"/>
              </a:rPr>
              <a:t>Fritz Mader </a:t>
            </a:r>
            <a:r>
              <a:rPr lang="fr-FR" sz="4000">
                <a:latin typeface="Times New Roman" pitchFamily="18"/>
              </a:rPr>
              <a:t>(1872-1921)</a:t>
            </a:r>
            <a:br>
              <a:rPr lang="fr-FR" sz="4000">
                <a:latin typeface="Times New Roman" pitchFamily="18"/>
              </a:rPr>
            </a:br>
            <a:r>
              <a:rPr lang="fr-FR" sz="4000">
                <a:latin typeface="Times New Roman" pitchFamily="18"/>
              </a:rPr>
              <a:t>Fils de Nice et Pionnier de l’Histoire Naturelle des Alpes Maritimes</a:t>
            </a:r>
            <a:endParaRPr lang="fr-FR" sz="4000"/>
          </a:p>
        </p:txBody>
      </p:sp>
      <p:sp>
        <p:nvSpPr>
          <p:cNvPr id="3" name="Subtitle 2"/>
          <p:cNvSpPr txBox="1">
            <a:spLocks noGrp="1"/>
          </p:cNvSpPr>
          <p:nvPr>
            <p:ph type="subTitle" idx="1"/>
          </p:nvPr>
        </p:nvSpPr>
        <p:spPr>
          <a:xfrm>
            <a:off x="1426345" y="3555022"/>
            <a:ext cx="9144000" cy="2292729"/>
          </a:xfrm>
        </p:spPr>
        <p:txBody>
          <a:bodyPr/>
          <a:lstStyle/>
          <a:p>
            <a:pPr lvl="0">
              <a:lnSpc>
                <a:spcPct val="70000"/>
              </a:lnSpc>
            </a:pPr>
            <a:r>
              <a:rPr lang="en-GB" sz="4800" dirty="0">
                <a:latin typeface="Times New Roman" pitchFamily="18"/>
                <a:cs typeface="Times New Roman" pitchFamily="18"/>
              </a:rPr>
              <a:t>Graham Avery</a:t>
            </a:r>
          </a:p>
          <a:p>
            <a:pPr lvl="0">
              <a:lnSpc>
                <a:spcPct val="70000"/>
              </a:lnSpc>
            </a:pPr>
            <a:r>
              <a:rPr lang="fr-FR" sz="3600" dirty="0" err="1">
                <a:latin typeface="Times New Roman" pitchFamily="18"/>
                <a:cs typeface="Times New Roman" pitchFamily="18"/>
              </a:rPr>
              <a:t>Presenté</a:t>
            </a:r>
            <a:r>
              <a:rPr lang="fr-FR" sz="3600">
                <a:latin typeface="Times New Roman" pitchFamily="18"/>
                <a:cs typeface="Times New Roman" pitchFamily="18"/>
              </a:rPr>
              <a:t> par Marcus Bicknell dans son absence</a:t>
            </a:r>
          </a:p>
          <a:p>
            <a:pPr lvl="0">
              <a:lnSpc>
                <a:spcPct val="70000"/>
              </a:lnSpc>
            </a:pPr>
            <a:r>
              <a:rPr lang="fr-FR" sz="3600" dirty="0">
                <a:latin typeface="Times New Roman" pitchFamily="18"/>
                <a:cs typeface="Times New Roman" pitchFamily="18"/>
              </a:rPr>
              <a:t>Conférence ‘Botanistes aux Sommets’</a:t>
            </a:r>
          </a:p>
          <a:p>
            <a:pPr lvl="0">
              <a:lnSpc>
                <a:spcPct val="70000"/>
              </a:lnSpc>
            </a:pPr>
            <a:r>
              <a:rPr lang="fr-FR" sz="3600" dirty="0">
                <a:latin typeface="Times New Roman" pitchFamily="18"/>
                <a:cs typeface="Times New Roman" pitchFamily="18"/>
              </a:rPr>
              <a:t>Palais de l'Agriculture, Nice</a:t>
            </a:r>
          </a:p>
          <a:p>
            <a:pPr lvl="0">
              <a:lnSpc>
                <a:spcPct val="70000"/>
              </a:lnSpc>
            </a:pPr>
            <a:r>
              <a:rPr lang="fr-FR" sz="3600" dirty="0">
                <a:latin typeface="Times New Roman" pitchFamily="18"/>
                <a:cs typeface="Times New Roman" pitchFamily="18"/>
              </a:rPr>
              <a:t>19 novembre 2022</a:t>
            </a:r>
          </a:p>
          <a:p>
            <a:pPr lvl="0">
              <a:lnSpc>
                <a:spcPct val="70000"/>
              </a:lnSpc>
            </a:pPr>
            <a:endParaRPr lang="fr-FR" sz="3600" dirty="0">
              <a:latin typeface="Times New Roman" pitchFamily="18"/>
              <a:cs typeface="Times New Roman" pitchFamily="18"/>
            </a:endParaRPr>
          </a:p>
          <a:p>
            <a:pPr lvl="0">
              <a:lnSpc>
                <a:spcPct val="70000"/>
              </a:lnSpc>
            </a:pPr>
            <a:endParaRPr lang="fr-FR" sz="4100" dirty="0">
              <a:latin typeface="Times New Roman" pitchFamily="18"/>
              <a:cs typeface="Times New Roman" pitchFamily="18"/>
            </a:endParaRPr>
          </a:p>
          <a:p>
            <a:pPr lvl="0">
              <a:lnSpc>
                <a:spcPct val="70000"/>
              </a:lnSpc>
            </a:pPr>
            <a:endParaRPr lang="en-GB" sz="4100" dirty="0">
              <a:latin typeface="Times New Roman" pitchFamily="18"/>
              <a:cs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167">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579729"/>
            <a:ext cx="10515600" cy="1325559"/>
          </a:xfrm>
        </p:spPr>
        <p:txBody>
          <a:bodyPr anchorCtr="1"/>
          <a:lstStyle/>
          <a:p>
            <a:pPr lvl="0" algn="ctr"/>
            <a:r>
              <a:rPr lang="en-GB" sz="3200">
                <a:latin typeface="Times New Roman" pitchFamily="18"/>
                <a:cs typeface="Times New Roman" pitchFamily="18"/>
              </a:rPr>
              <a:t>Fritz Mader (1872-1921)</a:t>
            </a:r>
            <a:endParaRPr lang="en-GB" sz="3200"/>
          </a:p>
        </p:txBody>
      </p:sp>
      <p:sp>
        <p:nvSpPr>
          <p:cNvPr id="3" name="Content Placeholder 2"/>
          <p:cNvSpPr txBox="1">
            <a:spLocks noGrp="1"/>
          </p:cNvSpPr>
          <p:nvPr>
            <p:ph idx="1"/>
          </p:nvPr>
        </p:nvSpPr>
        <p:spPr>
          <a:xfrm>
            <a:off x="1812468" y="1905289"/>
            <a:ext cx="8693804" cy="4372980"/>
          </a:xfrm>
        </p:spPr>
        <p:txBody>
          <a:bodyPr/>
          <a:lstStyle/>
          <a:p>
            <a:pPr marL="0" lvl="0" indent="0">
              <a:lnSpc>
                <a:spcPct val="87000"/>
              </a:lnSpc>
              <a:spcAft>
                <a:spcPts val="800"/>
              </a:spcAft>
              <a:buNone/>
            </a:pPr>
            <a:r>
              <a:rPr lang="fr-FR" sz="2400">
                <a:latin typeface="Times New Roman" pitchFamily="18"/>
              </a:rPr>
              <a:t>Alpiniste, botaniste, glaciologue, spéléologue, historien, photographe</a:t>
            </a:r>
            <a:endParaRPr lang="en-GB" sz="2400">
              <a:latin typeface="Times New Roman" pitchFamily="18"/>
            </a:endParaRPr>
          </a:p>
          <a:p>
            <a:pPr marL="0" lvl="0" indent="0">
              <a:lnSpc>
                <a:spcPct val="87000"/>
              </a:lnSpc>
              <a:spcAft>
                <a:spcPts val="800"/>
              </a:spcAft>
              <a:buNone/>
            </a:pPr>
            <a:r>
              <a:rPr lang="fr-FR" sz="2400">
                <a:latin typeface="Times New Roman" pitchFamily="18"/>
              </a:rPr>
              <a:t>Auteur de plusieurs publications sur les Alpes Maritimes</a:t>
            </a:r>
          </a:p>
          <a:p>
            <a:pPr marL="0" lvl="0" indent="0">
              <a:lnSpc>
                <a:spcPct val="87000"/>
              </a:lnSpc>
              <a:spcAft>
                <a:spcPts val="800"/>
              </a:spcAft>
              <a:buNone/>
            </a:pPr>
            <a:r>
              <a:rPr lang="fr-FR" sz="2400">
                <a:latin typeface="Times New Roman" pitchFamily="18"/>
              </a:rPr>
              <a:t>Il a contribué aux travaux du botaniste suisse Emile Burnat (1828-1920), auteur de </a:t>
            </a:r>
            <a:r>
              <a:rPr lang="fr-FR" sz="2400" i="1">
                <a:latin typeface="Times New Roman" pitchFamily="18"/>
              </a:rPr>
              <a:t>Flore des Alpes Maritimes</a:t>
            </a:r>
          </a:p>
          <a:p>
            <a:pPr marL="0" lvl="0" indent="0">
              <a:lnSpc>
                <a:spcPct val="87000"/>
              </a:lnSpc>
              <a:spcAft>
                <a:spcPts val="800"/>
              </a:spcAft>
              <a:buNone/>
            </a:pPr>
            <a:r>
              <a:rPr lang="fr-FR" sz="2400">
                <a:latin typeface="Times New Roman" pitchFamily="18"/>
              </a:rPr>
              <a:t>En 1897 il a lancé Clarence Bicknell (1842-1918) sur la voie de l’exploration des gravures rupestres préhistoriques</a:t>
            </a:r>
          </a:p>
          <a:p>
            <a:pPr marL="0" lvl="0" indent="0">
              <a:lnSpc>
                <a:spcPct val="87000"/>
              </a:lnSpc>
              <a:spcAft>
                <a:spcPts val="800"/>
              </a:spcAft>
              <a:buNone/>
            </a:pPr>
            <a:r>
              <a:rPr lang="fr-FR" sz="2400">
                <a:latin typeface="Times New Roman" pitchFamily="18"/>
              </a:rPr>
              <a:t>En 1914  il a proposé la création d'un parc national de l'Argentera; ce n'est qu'en 1980 que le </a:t>
            </a:r>
            <a:r>
              <a:rPr lang="fr-FR" sz="2400" i="1">
                <a:latin typeface="Times New Roman" pitchFamily="18"/>
              </a:rPr>
              <a:t>Parco Naturale dell'Argentera</a:t>
            </a:r>
            <a:r>
              <a:rPr lang="fr-FR" sz="2400">
                <a:latin typeface="Times New Roman" pitchFamily="18"/>
              </a:rPr>
              <a:t> a été créé</a:t>
            </a:r>
            <a:endParaRPr lang="en-GB" sz="2400">
              <a:latin typeface="Times New Roman" pitchFamily="18"/>
            </a:endParaRPr>
          </a:p>
          <a:p>
            <a:pPr marL="0" lvl="0" indent="0">
              <a:lnSpc>
                <a:spcPct val="60000"/>
              </a:lnSpc>
              <a:buNone/>
            </a:pPr>
            <a:endParaRPr lang="en-GB" sz="19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170">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365129"/>
            <a:ext cx="10515600" cy="1006470"/>
          </a:xfrm>
        </p:spPr>
        <p:txBody>
          <a:bodyPr anchorCtr="1"/>
          <a:lstStyle/>
          <a:p>
            <a:pPr lvl="0" algn="ctr"/>
            <a:r>
              <a:rPr lang="fr-FR" sz="3200">
                <a:latin typeface="Times New Roman" pitchFamily="18"/>
                <a:cs typeface="Times New Roman" pitchFamily="18"/>
              </a:rPr>
              <a:t>Eglise luthérienne, rue d'Augsbourg, Nice, 1876</a:t>
            </a:r>
          </a:p>
        </p:txBody>
      </p:sp>
      <p:pic>
        <p:nvPicPr>
          <p:cNvPr id="3" name="Content Placeholder 4"/>
          <p:cNvPicPr>
            <a:picLocks noGrp="1" noChangeAspect="1"/>
          </p:cNvPicPr>
          <p:nvPr>
            <p:ph idx="1"/>
          </p:nvPr>
        </p:nvPicPr>
        <p:blipFill>
          <a:blip r:embed="rId3"/>
          <a:stretch>
            <a:fillRect/>
          </a:stretch>
        </p:blipFill>
        <p:spPr>
          <a:xfrm>
            <a:off x="2999652" y="1196748"/>
            <a:ext cx="5500061" cy="4583384"/>
          </a:xfrm>
        </p:spPr>
      </p:pic>
      <p:sp>
        <p:nvSpPr>
          <p:cNvPr id="4" name="Rectangle 3"/>
          <p:cNvSpPr/>
          <p:nvPr/>
        </p:nvSpPr>
        <p:spPr>
          <a:xfrm>
            <a:off x="1055437" y="6021287"/>
            <a:ext cx="10081122" cy="461662"/>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fr-FR" sz="2400" b="0" i="0" u="none" strike="noStrike" kern="1200" cap="none" spc="0" baseline="0">
                <a:solidFill>
                  <a:srgbClr val="000000"/>
                </a:solidFill>
                <a:uFillTx/>
                <a:latin typeface="Times New Roman" pitchFamily="18"/>
              </a:rPr>
              <a:t>1872	Fritz Mader né à Nice, fils du pasteur luthérien Philip Friedrich Mader</a:t>
            </a:r>
            <a:endParaRPr lang="en-GB" sz="2400" b="0" i="0" u="none" strike="noStrike" kern="1200" cap="none" spc="0" baseline="0">
              <a:solidFill>
                <a:srgbClr val="000000"/>
              </a:solidFill>
              <a:uFillTx/>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160">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1324947" y="1194928"/>
            <a:ext cx="10319653" cy="5047250"/>
          </a:xfrm>
        </p:spPr>
        <p:txBody>
          <a:bodyPr/>
          <a:lstStyle/>
          <a:p>
            <a:pPr marL="0" lvl="0" indent="0">
              <a:lnSpc>
                <a:spcPct val="100000"/>
              </a:lnSpc>
              <a:spcBef>
                <a:spcPts val="0"/>
              </a:spcBef>
              <a:spcAft>
                <a:spcPts val="600"/>
              </a:spcAft>
              <a:buNone/>
            </a:pPr>
            <a:r>
              <a:rPr lang="fr-FR" sz="2400">
                <a:latin typeface="Times New Roman" pitchFamily="18"/>
              </a:rPr>
              <a:t>1872	Né à </a:t>
            </a:r>
            <a:r>
              <a:rPr lang="fr-FR" sz="2400" b="1">
                <a:latin typeface="Times New Roman" pitchFamily="18"/>
              </a:rPr>
              <a:t>Nice</a:t>
            </a:r>
            <a:r>
              <a:rPr lang="fr-FR" sz="2400">
                <a:latin typeface="Times New Roman" pitchFamily="18"/>
              </a:rPr>
              <a:t>, fils du pasteur luthérien Philip Friedrich Mader</a:t>
            </a:r>
            <a:endParaRPr lang="en-GB" sz="2400">
              <a:latin typeface="Times New Roman" pitchFamily="18"/>
            </a:endParaRPr>
          </a:p>
          <a:p>
            <a:pPr marL="0" lvl="0" indent="0">
              <a:lnSpc>
                <a:spcPct val="100000"/>
              </a:lnSpc>
              <a:spcBef>
                <a:spcPts val="0"/>
              </a:spcBef>
              <a:spcAft>
                <a:spcPts val="600"/>
              </a:spcAft>
              <a:buNone/>
            </a:pPr>
            <a:r>
              <a:rPr lang="fr-FR" sz="2400">
                <a:latin typeface="Times New Roman" pitchFamily="18"/>
              </a:rPr>
              <a:t>1880	Lycée (Nice) 1887 Gymnase (Heilbronn) 1890 Université (Leipzig)</a:t>
            </a:r>
            <a:endParaRPr lang="en-GB" sz="2400">
              <a:latin typeface="Times New Roman" pitchFamily="18"/>
            </a:endParaRPr>
          </a:p>
          <a:p>
            <a:pPr marL="0" lvl="0" indent="0">
              <a:lnSpc>
                <a:spcPct val="100000"/>
              </a:lnSpc>
              <a:spcBef>
                <a:spcPts val="0"/>
              </a:spcBef>
              <a:spcAft>
                <a:spcPts val="600"/>
              </a:spcAft>
              <a:buNone/>
            </a:pPr>
            <a:r>
              <a:rPr lang="fr-FR" sz="2400">
                <a:latin typeface="Times New Roman" pitchFamily="18"/>
              </a:rPr>
              <a:t>1890	Construction par ses parents de la Villa Alpina, </a:t>
            </a:r>
            <a:r>
              <a:rPr lang="fr-FR" sz="2400" b="1">
                <a:latin typeface="Times New Roman" pitchFamily="18"/>
              </a:rPr>
              <a:t>Tende</a:t>
            </a:r>
            <a:endParaRPr lang="en-GB" sz="2400" b="1">
              <a:latin typeface="Times New Roman" pitchFamily="18"/>
            </a:endParaRPr>
          </a:p>
          <a:p>
            <a:pPr marL="0" lvl="0" indent="0">
              <a:lnSpc>
                <a:spcPct val="100000"/>
              </a:lnSpc>
              <a:spcBef>
                <a:spcPts val="0"/>
              </a:spcBef>
              <a:spcAft>
                <a:spcPts val="600"/>
              </a:spcAft>
              <a:buNone/>
            </a:pPr>
            <a:r>
              <a:rPr lang="fr-FR" sz="2400">
                <a:latin typeface="Times New Roman" pitchFamily="18"/>
              </a:rPr>
              <a:t>1892	Première publication dans la </a:t>
            </a:r>
            <a:r>
              <a:rPr lang="fr-FR" sz="2400" i="1">
                <a:latin typeface="Times New Roman" pitchFamily="18"/>
              </a:rPr>
              <a:t>Rivista Mensile del Club Alpino Italiano</a:t>
            </a:r>
            <a:endParaRPr lang="en-GB" sz="2400">
              <a:latin typeface="Times New Roman" pitchFamily="18"/>
            </a:endParaRPr>
          </a:p>
          <a:p>
            <a:pPr marL="0" lvl="0" indent="0">
              <a:lnSpc>
                <a:spcPct val="100000"/>
              </a:lnSpc>
              <a:spcBef>
                <a:spcPts val="0"/>
              </a:spcBef>
              <a:spcAft>
                <a:spcPts val="600"/>
              </a:spcAft>
              <a:buNone/>
            </a:pPr>
            <a:r>
              <a:rPr lang="fr-FR" sz="2400">
                <a:latin typeface="Times New Roman" pitchFamily="18"/>
              </a:rPr>
              <a:t>1897	Lettre à Clarence Bicknell concernant les gravures rupestres préhistoriques</a:t>
            </a:r>
            <a:endParaRPr lang="en-GB" sz="2400">
              <a:latin typeface="Times New Roman" pitchFamily="18"/>
            </a:endParaRPr>
          </a:p>
          <a:p>
            <a:pPr marL="0" lvl="0" indent="0">
              <a:lnSpc>
                <a:spcPct val="100000"/>
              </a:lnSpc>
              <a:spcBef>
                <a:spcPts val="0"/>
              </a:spcBef>
              <a:spcAft>
                <a:spcPts val="600"/>
              </a:spcAft>
              <a:buNone/>
            </a:pPr>
            <a:r>
              <a:rPr lang="fr-FR" sz="2400">
                <a:latin typeface="Times New Roman" pitchFamily="18"/>
              </a:rPr>
              <a:t>1903	Embauché par Baedeker, éditeur de guides</a:t>
            </a:r>
            <a:endParaRPr lang="en-GB" sz="2400">
              <a:latin typeface="Times New Roman" pitchFamily="18"/>
            </a:endParaRPr>
          </a:p>
          <a:p>
            <a:pPr marL="0" lvl="0" indent="0">
              <a:lnSpc>
                <a:spcPct val="100000"/>
              </a:lnSpc>
              <a:spcBef>
                <a:spcPts val="0"/>
              </a:spcBef>
              <a:spcAft>
                <a:spcPts val="600"/>
              </a:spcAft>
              <a:buNone/>
            </a:pPr>
            <a:r>
              <a:rPr lang="fr-FR" sz="2400">
                <a:latin typeface="Times New Roman" pitchFamily="18"/>
              </a:rPr>
              <a:t>1914	Guerre franco-allemande : Mader quitte Nice pour Tenda</a:t>
            </a:r>
            <a:endParaRPr lang="en-GB" sz="2400">
              <a:latin typeface="Times New Roman" pitchFamily="18"/>
            </a:endParaRPr>
          </a:p>
          <a:p>
            <a:pPr marL="0" lvl="0" indent="0">
              <a:lnSpc>
                <a:spcPct val="100000"/>
              </a:lnSpc>
              <a:spcBef>
                <a:spcPts val="0"/>
              </a:spcBef>
              <a:spcAft>
                <a:spcPts val="600"/>
              </a:spcAft>
              <a:buNone/>
            </a:pPr>
            <a:r>
              <a:rPr lang="fr-FR" sz="2400">
                <a:latin typeface="Times New Roman" pitchFamily="18"/>
              </a:rPr>
              <a:t>1915	Dernière publication dans la </a:t>
            </a:r>
            <a:r>
              <a:rPr lang="fr-FR" sz="2400" i="1">
                <a:latin typeface="Times New Roman" pitchFamily="18"/>
              </a:rPr>
              <a:t>Rivista Mensile del Club Alpino Italiano</a:t>
            </a:r>
            <a:endParaRPr lang="en-GB" sz="2400">
              <a:latin typeface="Times New Roman" pitchFamily="18"/>
            </a:endParaRPr>
          </a:p>
          <a:p>
            <a:pPr marL="0" lvl="0" indent="0">
              <a:lnSpc>
                <a:spcPct val="100000"/>
              </a:lnSpc>
              <a:spcBef>
                <a:spcPts val="0"/>
              </a:spcBef>
              <a:spcAft>
                <a:spcPts val="600"/>
              </a:spcAft>
              <a:buNone/>
            </a:pPr>
            <a:r>
              <a:rPr lang="fr-FR" sz="2400">
                <a:latin typeface="Times New Roman" pitchFamily="18"/>
              </a:rPr>
              <a:t>1915	L'Italie entre en guerre : Mader quitte Tenda pour Stüttgart</a:t>
            </a:r>
            <a:endParaRPr lang="en-GB" sz="2400">
              <a:latin typeface="Times New Roman" pitchFamily="18"/>
            </a:endParaRPr>
          </a:p>
          <a:p>
            <a:pPr marL="0" lvl="0" indent="0">
              <a:lnSpc>
                <a:spcPct val="100000"/>
              </a:lnSpc>
              <a:spcBef>
                <a:spcPts val="0"/>
              </a:spcBef>
              <a:spcAft>
                <a:spcPts val="600"/>
              </a:spcAft>
              <a:buNone/>
              <a:tabLst>
                <a:tab pos="2865757" algn="ctr"/>
              </a:tabLst>
            </a:pPr>
            <a:r>
              <a:rPr lang="fr-FR" sz="2400">
                <a:latin typeface="Times New Roman" pitchFamily="18"/>
              </a:rPr>
              <a:t>1921	  Décès à Stüttgart à l'âge de 48 ans</a:t>
            </a:r>
            <a:endParaRPr lang="en-GB" sz="2400">
              <a:latin typeface="Times New Roman" pitchFamily="18"/>
            </a:endParaRPr>
          </a:p>
          <a:p>
            <a:pPr marL="0" lvl="0" indent="0">
              <a:lnSpc>
                <a:spcPct val="60000"/>
              </a:lnSpc>
              <a:buNone/>
            </a:pPr>
            <a:endParaRPr lang="en-GB" sz="600" i="1">
              <a:latin typeface="Times New Roman" pitchFamily="18"/>
            </a:endParaRPr>
          </a:p>
          <a:p>
            <a:pPr marL="0" lvl="0" indent="0">
              <a:lnSpc>
                <a:spcPct val="60000"/>
              </a:lnSpc>
              <a:buNone/>
            </a:pPr>
            <a:endParaRPr lang="en-GB" sz="4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207">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152686"/>
            <a:ext cx="10515600" cy="1325559"/>
          </a:xfrm>
        </p:spPr>
        <p:txBody>
          <a:bodyPr anchorCtr="1"/>
          <a:lstStyle/>
          <a:p>
            <a:pPr lvl="0" algn="ctr"/>
            <a:r>
              <a:rPr lang="en-GB" sz="3200">
                <a:latin typeface="Times New Roman" pitchFamily="18"/>
                <a:cs typeface="Times New Roman" pitchFamily="18"/>
              </a:rPr>
              <a:t>La famille Mader à la Villa Alpina, Tende, 1885</a:t>
            </a:r>
            <a:endParaRPr lang="en-GB" sz="3200"/>
          </a:p>
        </p:txBody>
      </p:sp>
      <p:pic>
        <p:nvPicPr>
          <p:cNvPr id="3" name="Content Placeholder 6"/>
          <p:cNvPicPr>
            <a:picLocks noGrp="1" noChangeAspect="1"/>
          </p:cNvPicPr>
          <p:nvPr>
            <p:ph idx="1"/>
          </p:nvPr>
        </p:nvPicPr>
        <p:blipFill>
          <a:blip r:embed="rId3"/>
          <a:stretch>
            <a:fillRect/>
          </a:stretch>
        </p:blipFill>
        <p:spPr>
          <a:xfrm>
            <a:off x="1670179" y="1478246"/>
            <a:ext cx="8649474" cy="4698717"/>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218">
    <p:spTree>
      <p:nvGrpSpPr>
        <p:cNvPr id="1" name=""/>
        <p:cNvGrpSpPr/>
        <p:nvPr/>
      </p:nvGrpSpPr>
      <p:grpSpPr>
        <a:xfrm>
          <a:off x="0" y="0"/>
          <a:ext cx="0" cy="0"/>
          <a:chOff x="0" y="0"/>
          <a:chExt cx="0" cy="0"/>
        </a:xfrm>
      </p:grpSpPr>
      <p:sp>
        <p:nvSpPr>
          <p:cNvPr id="2" name="Title 1"/>
          <p:cNvSpPr txBox="1">
            <a:spLocks noGrp="1"/>
          </p:cNvSpPr>
          <p:nvPr>
            <p:ph type="title"/>
          </p:nvPr>
        </p:nvSpPr>
        <p:spPr>
          <a:xfrm>
            <a:off x="2752526" y="280528"/>
            <a:ext cx="6580379" cy="1101010"/>
          </a:xfrm>
        </p:spPr>
        <p:txBody>
          <a:bodyPr anchorCtr="1"/>
          <a:lstStyle/>
          <a:p>
            <a:pPr lvl="0" algn="ctr"/>
            <a:r>
              <a:rPr lang="en-GB" sz="3200">
                <a:latin typeface="Times New Roman" pitchFamily="18"/>
                <a:cs typeface="Times New Roman" pitchFamily="18"/>
              </a:rPr>
              <a:t>Mairie de Tende, 2018</a:t>
            </a:r>
            <a:endParaRPr lang="en-GB" sz="3200"/>
          </a:p>
        </p:txBody>
      </p:sp>
      <p:pic>
        <p:nvPicPr>
          <p:cNvPr id="3" name="Content Placeholder 6"/>
          <p:cNvPicPr>
            <a:picLocks noGrp="1" noChangeAspect="1"/>
          </p:cNvPicPr>
          <p:nvPr>
            <p:ph idx="1"/>
          </p:nvPr>
        </p:nvPicPr>
        <p:blipFill>
          <a:blip r:embed="rId3"/>
          <a:stretch>
            <a:fillRect/>
          </a:stretch>
        </p:blipFill>
        <p:spPr>
          <a:xfrm>
            <a:off x="2965892" y="1269671"/>
            <a:ext cx="6580379" cy="4935281"/>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166">
    <p:spTree>
      <p:nvGrpSpPr>
        <p:cNvPr id="1" name=""/>
        <p:cNvGrpSpPr/>
        <p:nvPr/>
      </p:nvGrpSpPr>
      <p:grpSpPr>
        <a:xfrm>
          <a:off x="0" y="0"/>
          <a:ext cx="0" cy="0"/>
          <a:chOff x="0" y="0"/>
          <a:chExt cx="0" cy="0"/>
        </a:xfrm>
      </p:grpSpPr>
      <p:sp>
        <p:nvSpPr>
          <p:cNvPr id="2" name="Title 1"/>
          <p:cNvSpPr txBox="1">
            <a:spLocks noGrp="1"/>
          </p:cNvSpPr>
          <p:nvPr>
            <p:ph type="title"/>
          </p:nvPr>
        </p:nvSpPr>
        <p:spPr>
          <a:xfrm>
            <a:off x="3102815" y="225161"/>
            <a:ext cx="5355768" cy="754544"/>
          </a:xfrm>
        </p:spPr>
        <p:txBody>
          <a:bodyPr/>
          <a:lstStyle/>
          <a:p>
            <a:pPr lvl="0"/>
            <a:r>
              <a:rPr lang="fr-FR" sz="3200">
                <a:latin typeface="Times New Roman" pitchFamily="18"/>
                <a:cs typeface="Times New Roman" pitchFamily="18"/>
              </a:rPr>
              <a:t>La famille Mader à Nice, 1911</a:t>
            </a:r>
            <a:endParaRPr lang="en-GB" sz="3200">
              <a:latin typeface="Times New Roman" pitchFamily="18"/>
              <a:cs typeface="Times New Roman" pitchFamily="18"/>
            </a:endParaRPr>
          </a:p>
        </p:txBody>
      </p:sp>
      <p:pic>
        <p:nvPicPr>
          <p:cNvPr id="3" name="Content Placeholder 4"/>
          <p:cNvPicPr>
            <a:picLocks noGrp="1" noChangeAspect="1"/>
          </p:cNvPicPr>
          <p:nvPr>
            <p:ph idx="1"/>
          </p:nvPr>
        </p:nvPicPr>
        <p:blipFill>
          <a:blip r:embed="rId3"/>
          <a:stretch>
            <a:fillRect/>
          </a:stretch>
        </p:blipFill>
        <p:spPr>
          <a:xfrm>
            <a:off x="3764904" y="1146685"/>
            <a:ext cx="4031598" cy="5007254"/>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165">
    <p:spTree>
      <p:nvGrpSpPr>
        <p:cNvPr id="1" name=""/>
        <p:cNvGrpSpPr/>
        <p:nvPr/>
      </p:nvGrpSpPr>
      <p:grpSpPr>
        <a:xfrm>
          <a:off x="0" y="0"/>
          <a:ext cx="0" cy="0"/>
          <a:chOff x="0" y="0"/>
          <a:chExt cx="0" cy="0"/>
        </a:xfrm>
      </p:grpSpPr>
      <p:pic>
        <p:nvPicPr>
          <p:cNvPr id="2" name="Content Placeholder 10"/>
          <p:cNvPicPr>
            <a:picLocks noGrp="1" noChangeAspect="1"/>
          </p:cNvPicPr>
          <p:nvPr>
            <p:ph idx="1"/>
          </p:nvPr>
        </p:nvPicPr>
        <p:blipFill>
          <a:blip r:embed="rId3"/>
          <a:stretch>
            <a:fillRect/>
          </a:stretch>
        </p:blipFill>
        <p:spPr>
          <a:xfrm>
            <a:off x="1865165" y="911684"/>
            <a:ext cx="3576712" cy="5451799"/>
          </a:xfrm>
        </p:spPr>
      </p:pic>
      <p:sp>
        <p:nvSpPr>
          <p:cNvPr id="3" name="Content Placeholder 19"/>
          <p:cNvSpPr txBox="1">
            <a:spLocks noGrp="1"/>
          </p:cNvSpPr>
          <p:nvPr>
            <p:ph idx="2"/>
          </p:nvPr>
        </p:nvSpPr>
        <p:spPr>
          <a:xfrm>
            <a:off x="6226634" y="2012146"/>
            <a:ext cx="4792818" cy="4351336"/>
          </a:xfrm>
        </p:spPr>
        <p:txBody>
          <a:bodyPr/>
          <a:lstStyle/>
          <a:p>
            <a:pPr marL="0" lvl="0" indent="0" algn="ctr">
              <a:lnSpc>
                <a:spcPct val="105000"/>
              </a:lnSpc>
              <a:buNone/>
            </a:pPr>
            <a:r>
              <a:rPr lang="fr-FR" sz="2400">
                <a:latin typeface="Times New Roman" pitchFamily="18"/>
              </a:rPr>
              <a:t>La géographie physique des parties les plus hautes des Alpes Maritimes et Liguriennes</a:t>
            </a:r>
            <a:endParaRPr lang="en-GB" sz="2400">
              <a:latin typeface="Times New Roman" pitchFamily="18"/>
            </a:endParaRPr>
          </a:p>
          <a:p>
            <a:pPr marL="0" lvl="0" indent="0" algn="ctr">
              <a:lnSpc>
                <a:spcPct val="97000"/>
              </a:lnSpc>
              <a:spcAft>
                <a:spcPts val="800"/>
              </a:spcAft>
              <a:buNone/>
              <a:tabLst>
                <a:tab pos="2865757" algn="ctr"/>
              </a:tabLst>
            </a:pPr>
            <a:r>
              <a:rPr lang="en-GB" sz="2400">
                <a:latin typeface="Times New Roman" pitchFamily="18"/>
              </a:rPr>
              <a:t>Thèse</a:t>
            </a:r>
            <a:r>
              <a:rPr lang="fr-FR" sz="2400">
                <a:latin typeface="Times New Roman" pitchFamily="18"/>
              </a:rPr>
              <a:t> pour l'obtention d'un doctorat à la Faculté de Philosophie de l'Université de Leipzig</a:t>
            </a:r>
          </a:p>
          <a:p>
            <a:pPr marL="0" lvl="0" indent="0" algn="ctr">
              <a:lnSpc>
                <a:spcPct val="97000"/>
              </a:lnSpc>
              <a:spcAft>
                <a:spcPts val="800"/>
              </a:spcAft>
              <a:buNone/>
              <a:tabLst>
                <a:tab pos="2865757" algn="ctr"/>
              </a:tabLst>
            </a:pPr>
            <a:r>
              <a:rPr lang="en-GB" sz="2400">
                <a:latin typeface="Times New Roman" pitchFamily="18"/>
              </a:rPr>
              <a:t>Soumise par Fritz Mader, 25 ans</a:t>
            </a:r>
          </a:p>
          <a:p>
            <a:pPr marL="0" lvl="0" indent="0" algn="ctr">
              <a:lnSpc>
                <a:spcPct val="97000"/>
              </a:lnSpc>
              <a:spcAft>
                <a:spcPts val="800"/>
              </a:spcAft>
              <a:buNone/>
              <a:tabLst>
                <a:tab pos="2865757" algn="ctr"/>
              </a:tabLst>
            </a:pPr>
            <a:r>
              <a:rPr lang="en-GB" sz="2400">
                <a:latin typeface="Times New Roman" pitchFamily="18"/>
              </a:rPr>
              <a:t>Leipzig, Gustave Fock, 1897</a:t>
            </a:r>
          </a:p>
          <a:p>
            <a:pPr marL="0" lvl="0" indent="0" algn="ctr">
              <a:lnSpc>
                <a:spcPct val="97000"/>
              </a:lnSpc>
              <a:spcAft>
                <a:spcPts val="800"/>
              </a:spcAft>
              <a:buNone/>
              <a:tabLst>
                <a:tab pos="2865757" algn="ctr"/>
              </a:tabLst>
            </a:pPr>
            <a:endParaRPr lang="en-GB" sz="2200">
              <a:latin typeface="Times New Roman" pitchFamily="18"/>
            </a:endParaRPr>
          </a:p>
          <a:p>
            <a:pPr lvl="0">
              <a:lnSpc>
                <a:spcPct val="80000"/>
              </a:lnSpc>
            </a:pPr>
            <a:endParaRPr lang="en-GB" sz="2600"/>
          </a:p>
        </p:txBody>
      </p:sp>
      <p:sp>
        <p:nvSpPr>
          <p:cNvPr id="4" name="TextBox 4"/>
          <p:cNvSpPr txBox="1"/>
          <p:nvPr/>
        </p:nvSpPr>
        <p:spPr>
          <a:xfrm>
            <a:off x="6553696" y="946294"/>
            <a:ext cx="4138693" cy="576309"/>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5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0" baseline="0">
                <a:solidFill>
                  <a:srgbClr val="000000"/>
                </a:solidFill>
                <a:uFillTx/>
                <a:latin typeface="Times New Roman" pitchFamily="18"/>
              </a:rPr>
              <a:t>Thèse de doctorat, 1897</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196">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365129"/>
            <a:ext cx="10515600" cy="838523"/>
          </a:xfrm>
        </p:spPr>
        <p:txBody>
          <a:bodyPr anchorCtr="1"/>
          <a:lstStyle/>
          <a:p>
            <a:pPr lvl="0" algn="ctr"/>
            <a:r>
              <a:rPr lang="fr-FR" sz="3200">
                <a:latin typeface="Times New Roman" pitchFamily="18"/>
                <a:cs typeface="Times New Roman" pitchFamily="18"/>
              </a:rPr>
              <a:t>Mémoires de Frida Maurin, sœur de Fritz Mader, 1938</a:t>
            </a:r>
            <a:endParaRPr lang="en-GB" sz="3200">
              <a:latin typeface="Times New Roman" pitchFamily="18"/>
              <a:cs typeface="Times New Roman" pitchFamily="18"/>
            </a:endParaRPr>
          </a:p>
        </p:txBody>
      </p:sp>
      <p:sp>
        <p:nvSpPr>
          <p:cNvPr id="3" name="Content Placeholder 2"/>
          <p:cNvSpPr txBox="1">
            <a:spLocks noGrp="1"/>
          </p:cNvSpPr>
          <p:nvPr>
            <p:ph idx="1"/>
          </p:nvPr>
        </p:nvSpPr>
        <p:spPr>
          <a:xfrm>
            <a:off x="4991874" y="1467932"/>
            <a:ext cx="7053946" cy="4615626"/>
          </a:xfrm>
        </p:spPr>
        <p:txBody>
          <a:bodyPr/>
          <a:lstStyle/>
          <a:p>
            <a:pPr marL="0" lvl="0" indent="0">
              <a:lnSpc>
                <a:spcPct val="80000"/>
              </a:lnSpc>
              <a:spcBef>
                <a:spcPts val="0"/>
              </a:spcBef>
              <a:buNone/>
            </a:pPr>
            <a:r>
              <a:rPr lang="fr-FR" sz="2400">
                <a:latin typeface="Times New Roman" pitchFamily="18"/>
              </a:rPr>
              <a:t>« Quel beau caractère avait Fritz ! Bon, généreux, calme, toujours de bonne humeur et prêt à s'égayer.</a:t>
            </a:r>
          </a:p>
          <a:p>
            <a:pPr marL="0" lvl="0" indent="0">
              <a:lnSpc>
                <a:spcPct val="80000"/>
              </a:lnSpc>
              <a:spcBef>
                <a:spcPts val="0"/>
              </a:spcBef>
              <a:buNone/>
            </a:pPr>
            <a:endParaRPr lang="fr-FR" sz="2400">
              <a:latin typeface="Times New Roman" pitchFamily="18"/>
            </a:endParaRPr>
          </a:p>
          <a:p>
            <a:pPr marL="0" lvl="0" indent="0">
              <a:lnSpc>
                <a:spcPct val="80000"/>
              </a:lnSpc>
              <a:spcBef>
                <a:spcPts val="0"/>
              </a:spcBef>
              <a:buNone/>
            </a:pPr>
            <a:r>
              <a:rPr lang="fr-FR" sz="2400" b="1">
                <a:latin typeface="Times New Roman" pitchFamily="18"/>
              </a:rPr>
              <a:t>Il sautait par-dessus les précipices comme une chèvre, et parfois, pour ne pas geler la nuit dans les montagnes, il se couvrait de pierres</a:t>
            </a:r>
            <a:r>
              <a:rPr lang="fr-FR" sz="2400">
                <a:latin typeface="Times New Roman" pitchFamily="18"/>
              </a:rPr>
              <a:t>. S'il n'est pas mort dans les périlleuses ascensions d’où il rapportait minéraux et fleurs rares, c'est qu'il était protégé par la main de Dieu.</a:t>
            </a:r>
          </a:p>
          <a:p>
            <a:pPr marL="0" lvl="0" indent="0">
              <a:lnSpc>
                <a:spcPct val="80000"/>
              </a:lnSpc>
              <a:spcBef>
                <a:spcPts val="0"/>
              </a:spcBef>
              <a:buNone/>
            </a:pPr>
            <a:endParaRPr lang="fr-FR" sz="2400">
              <a:latin typeface="Times New Roman" pitchFamily="18"/>
            </a:endParaRPr>
          </a:p>
          <a:p>
            <a:pPr marL="0" lvl="0" indent="0">
              <a:lnSpc>
                <a:spcPct val="80000"/>
              </a:lnSpc>
              <a:spcBef>
                <a:spcPts val="0"/>
              </a:spcBef>
              <a:buNone/>
            </a:pPr>
            <a:r>
              <a:rPr lang="fr-FR" sz="2400">
                <a:latin typeface="Times New Roman" pitchFamily="18"/>
              </a:rPr>
              <a:t>Fritz n'a jamais regardé une femme, et riait à l'idée d'inspirer l'amour d'une femme. </a:t>
            </a:r>
            <a:r>
              <a:rPr lang="fr-FR" sz="2400" b="1">
                <a:latin typeface="Times New Roman" pitchFamily="18"/>
              </a:rPr>
              <a:t>Si on lui demandait pourquoi il ne s'était pas marié, il répondait : Pourquoi devrais-je faire ça ? Pourrais-je traîner une femme avec moi dans les montagnes ? »</a:t>
            </a:r>
          </a:p>
          <a:p>
            <a:pPr marL="0" lvl="0" indent="0">
              <a:lnSpc>
                <a:spcPct val="27000"/>
              </a:lnSpc>
              <a:spcAft>
                <a:spcPts val="800"/>
              </a:spcAft>
              <a:buNone/>
            </a:pPr>
            <a:endParaRPr lang="en-GB" sz="900">
              <a:latin typeface="Times New Roman" pitchFamily="18"/>
            </a:endParaRPr>
          </a:p>
        </p:txBody>
      </p:sp>
      <p:pic>
        <p:nvPicPr>
          <p:cNvPr id="4" name="Picture 4"/>
          <p:cNvPicPr>
            <a:picLocks noChangeAspect="1"/>
          </p:cNvPicPr>
          <p:nvPr/>
        </p:nvPicPr>
        <p:blipFill>
          <a:blip r:embed="rId3"/>
          <a:stretch>
            <a:fillRect/>
          </a:stretch>
        </p:blipFill>
        <p:spPr>
          <a:xfrm>
            <a:off x="762947" y="1553547"/>
            <a:ext cx="3750905" cy="3750905"/>
          </a:xfrm>
          <a:prstGeom prst="rect">
            <a:avLst/>
          </a:prstGeom>
          <a:noFill/>
          <a:ln>
            <a:noFill/>
          </a:ln>
        </p:spPr>
      </p:pic>
      <p:sp>
        <p:nvSpPr>
          <p:cNvPr id="5" name="TextBox 5"/>
          <p:cNvSpPr txBox="1"/>
          <p:nvPr/>
        </p:nvSpPr>
        <p:spPr>
          <a:xfrm>
            <a:off x="1629524" y="5621886"/>
            <a:ext cx="2017742" cy="46166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Times New Roman" pitchFamily="18"/>
                <a:cs typeface="Times New Roman" pitchFamily="18"/>
              </a:rPr>
              <a:t>Frida Maurin </a:t>
            </a:r>
            <a:endParaRPr lang="en-GB" sz="2400" b="0" i="0" u="none" strike="noStrike" kern="1200" cap="none" spc="0" baseline="0">
              <a:solidFill>
                <a:srgbClr val="000000"/>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179">
    <p:spTree>
      <p:nvGrpSpPr>
        <p:cNvPr id="1" name=""/>
        <p:cNvGrpSpPr/>
        <p:nvPr/>
      </p:nvGrpSpPr>
      <p:grpSpPr>
        <a:xfrm>
          <a:off x="0" y="0"/>
          <a:ext cx="0" cy="0"/>
          <a:chOff x="0" y="0"/>
          <a:chExt cx="0" cy="0"/>
        </a:xfrm>
      </p:grpSpPr>
      <p:sp>
        <p:nvSpPr>
          <p:cNvPr id="2" name="Title 1"/>
          <p:cNvSpPr txBox="1">
            <a:spLocks noGrp="1"/>
          </p:cNvSpPr>
          <p:nvPr>
            <p:ph type="title"/>
          </p:nvPr>
        </p:nvSpPr>
        <p:spPr>
          <a:xfrm>
            <a:off x="3504419" y="569780"/>
            <a:ext cx="4822371" cy="838523"/>
          </a:xfrm>
        </p:spPr>
        <p:txBody>
          <a:bodyPr anchorCtr="1"/>
          <a:lstStyle/>
          <a:p>
            <a:pPr lvl="0">
              <a:lnSpc>
                <a:spcPct val="87000"/>
              </a:lnSpc>
              <a:spcAft>
                <a:spcPts val="800"/>
              </a:spcAft>
            </a:pPr>
            <a:r>
              <a:rPr lang="fr-FR" sz="3200">
                <a:latin typeface="Times New Roman" pitchFamily="18"/>
              </a:rPr>
              <a:t>Mader devient sourd</a:t>
            </a:r>
          </a:p>
        </p:txBody>
      </p:sp>
      <p:sp>
        <p:nvSpPr>
          <p:cNvPr id="3" name="Content Placeholder 2"/>
          <p:cNvSpPr txBox="1">
            <a:spLocks noGrp="1"/>
          </p:cNvSpPr>
          <p:nvPr>
            <p:ph idx="1"/>
          </p:nvPr>
        </p:nvSpPr>
        <p:spPr>
          <a:xfrm>
            <a:off x="2360642" y="1718349"/>
            <a:ext cx="7660431" cy="4122618"/>
          </a:xfrm>
        </p:spPr>
        <p:txBody>
          <a:bodyPr/>
          <a:lstStyle/>
          <a:p>
            <a:pPr marL="0" lvl="0" indent="0">
              <a:lnSpc>
                <a:spcPct val="100000"/>
              </a:lnSpc>
              <a:spcBef>
                <a:spcPts val="0"/>
              </a:spcBef>
              <a:buNone/>
            </a:pPr>
            <a:r>
              <a:rPr lang="fr-FR" sz="2400">
                <a:latin typeface="Times New Roman" pitchFamily="18"/>
              </a:rPr>
              <a:t>Frida écrit dans ses m</a:t>
            </a:r>
            <a:r>
              <a:rPr lang="fr-FR" sz="2400">
                <a:latin typeface="Times New Roman" pitchFamily="18"/>
                <a:cs typeface="Times New Roman" pitchFamily="18"/>
              </a:rPr>
              <a:t>émoires </a:t>
            </a:r>
            <a:r>
              <a:rPr lang="fr-FR" sz="2400">
                <a:latin typeface="Times New Roman" pitchFamily="18"/>
              </a:rPr>
              <a:t>: « Il voulait devenir pasteur, mais à la suite d'une maladie lorsqu'il était adolescent, son ouïe avait été endommagée. Par conséquent, il ne pouvait pas entendre quand l'orgue s'arrêtait de jouer pendant les services religieux, donc il a dû abandonner la théologie »</a:t>
            </a:r>
          </a:p>
          <a:p>
            <a:pPr marL="0" lvl="0" indent="0">
              <a:lnSpc>
                <a:spcPct val="100000"/>
              </a:lnSpc>
              <a:spcBef>
                <a:spcPts val="0"/>
              </a:spcBef>
              <a:buNone/>
            </a:pPr>
            <a:endParaRPr lang="fr-FR" sz="2400">
              <a:latin typeface="Times New Roman" pitchFamily="18"/>
            </a:endParaRPr>
          </a:p>
          <a:p>
            <a:pPr marL="0" lvl="0" indent="0">
              <a:lnSpc>
                <a:spcPct val="100000"/>
              </a:lnSpc>
              <a:spcBef>
                <a:spcPts val="0"/>
              </a:spcBef>
              <a:buNone/>
            </a:pPr>
            <a:r>
              <a:rPr lang="fr-FR" sz="2400">
                <a:latin typeface="Times New Roman" pitchFamily="18"/>
              </a:rPr>
              <a:t>Clarence Bicknell écrit en 1900 : « M. le Dr Mader vient de passer trois jours chez moi. </a:t>
            </a:r>
            <a:r>
              <a:rPr lang="fr-FR" sz="2400" b="1">
                <a:latin typeface="Times New Roman" pitchFamily="18"/>
              </a:rPr>
              <a:t>C’est un jeune homme très instruit, intelligent, mais si sourd</a:t>
            </a:r>
            <a:r>
              <a:rPr lang="fr-FR" sz="2400">
                <a:latin typeface="Times New Roman" pitchFamily="18"/>
              </a:rPr>
              <a:t>. Il ne veut pas employer la trompette, et aujourd’hui j’ai vraiment mal à la gorge »</a:t>
            </a:r>
          </a:p>
          <a:p>
            <a:pPr marL="0" lvl="0" indent="0">
              <a:lnSpc>
                <a:spcPct val="57000"/>
              </a:lnSpc>
              <a:spcAft>
                <a:spcPts val="800"/>
              </a:spcAft>
              <a:buNone/>
            </a:pPr>
            <a:endParaRPr lang="en-GB" sz="12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365129"/>
            <a:ext cx="10515600" cy="931828"/>
          </a:xfrm>
        </p:spPr>
        <p:txBody>
          <a:bodyPr anchorCtr="1"/>
          <a:lstStyle/>
          <a:p>
            <a:pPr lvl="0" algn="ctr"/>
            <a:r>
              <a:rPr lang="en-GB" sz="3200">
                <a:latin typeface="Times New Roman" pitchFamily="18"/>
                <a:cs typeface="Times New Roman" pitchFamily="18"/>
              </a:rPr>
              <a:t>Clarence Bicknell (1842-1918)</a:t>
            </a:r>
          </a:p>
        </p:txBody>
      </p:sp>
      <p:sp>
        <p:nvSpPr>
          <p:cNvPr id="3" name="Content Placeholder 3"/>
          <p:cNvSpPr txBox="1">
            <a:spLocks noGrp="1"/>
          </p:cNvSpPr>
          <p:nvPr>
            <p:ph idx="1"/>
          </p:nvPr>
        </p:nvSpPr>
        <p:spPr>
          <a:xfrm>
            <a:off x="838203" y="1598197"/>
            <a:ext cx="6091339" cy="4401391"/>
          </a:xfrm>
        </p:spPr>
        <p:txBody>
          <a:bodyPr/>
          <a:lstStyle/>
          <a:p>
            <a:pPr marL="0" lvl="0" indent="0">
              <a:lnSpc>
                <a:spcPct val="100000"/>
              </a:lnSpc>
              <a:spcBef>
                <a:spcPts val="0"/>
              </a:spcBef>
              <a:buNone/>
              <a:tabLst>
                <a:tab pos="2865757" algn="ctr"/>
              </a:tabLst>
            </a:pPr>
            <a:r>
              <a:rPr lang="fr-FR" sz="2200">
                <a:latin typeface="Times New Roman" pitchFamily="18"/>
              </a:rPr>
              <a:t>« J’ai loué une maison à Val Casterino pour l'été 1897, et j'ai écrit au secrétaire du Club Alpin Italien pour lui demander s'il pouvait me donner des informations sur les ouvrages publiés sur le </a:t>
            </a:r>
            <a:r>
              <a:rPr lang="fr-FR" sz="2200" i="1">
                <a:latin typeface="Times New Roman" pitchFamily="18"/>
              </a:rPr>
              <a:t>Meraviglie</a:t>
            </a:r>
            <a:r>
              <a:rPr lang="fr-FR" sz="2200">
                <a:latin typeface="Times New Roman" pitchFamily="18"/>
              </a:rPr>
              <a:t>. </a:t>
            </a:r>
          </a:p>
          <a:p>
            <a:pPr marL="0" lvl="0" indent="0">
              <a:lnSpc>
                <a:spcPct val="100000"/>
              </a:lnSpc>
              <a:spcBef>
                <a:spcPts val="0"/>
              </a:spcBef>
              <a:buNone/>
              <a:tabLst>
                <a:tab pos="2865757" algn="ctr"/>
              </a:tabLst>
            </a:pPr>
            <a:endParaRPr lang="fr-FR" sz="2200">
              <a:latin typeface="Times New Roman" pitchFamily="18"/>
            </a:endParaRPr>
          </a:p>
          <a:p>
            <a:pPr marL="0" lvl="0" indent="0">
              <a:lnSpc>
                <a:spcPct val="100000"/>
              </a:lnSpc>
              <a:spcBef>
                <a:spcPts val="0"/>
              </a:spcBef>
              <a:buNone/>
              <a:tabLst>
                <a:tab pos="2865757" algn="ctr"/>
              </a:tabLst>
            </a:pPr>
            <a:r>
              <a:rPr lang="fr-FR" sz="2200">
                <a:latin typeface="Times New Roman" pitchFamily="18"/>
              </a:rPr>
              <a:t>Il m'a référé au </a:t>
            </a:r>
            <a:r>
              <a:rPr lang="fr-FR" sz="2200" b="1">
                <a:latin typeface="Times New Roman" pitchFamily="18"/>
              </a:rPr>
              <a:t>Dr Fritz Mader, qui avait une connaissance approfondie des Alpes Maritimes et passait ses étés à Tenda. C'est par la réponse complète et courtoise à une lettre que j'ai écrit au Dr Mader que nous avons compris pour la première fois qu'il y avait des inscriptions dans la vallée (Val Fontanalba) près de nous</a:t>
            </a:r>
            <a:r>
              <a:rPr lang="fr-FR" sz="2200">
                <a:latin typeface="Times New Roman" pitchFamily="18"/>
              </a:rPr>
              <a:t>, et nous y sommes montés immédiatement les chercher »</a:t>
            </a:r>
            <a:endParaRPr lang="en-GB" sz="2200">
              <a:latin typeface="Times New Roman" pitchFamily="18"/>
            </a:endParaRPr>
          </a:p>
          <a:p>
            <a:pPr lvl="0">
              <a:lnSpc>
                <a:spcPct val="40000"/>
              </a:lnSpc>
            </a:pPr>
            <a:endParaRPr lang="en-GB" sz="1900"/>
          </a:p>
        </p:txBody>
      </p:sp>
      <p:pic>
        <p:nvPicPr>
          <p:cNvPr id="4" name="Content Placeholder 14"/>
          <p:cNvPicPr>
            <a:picLocks noGrp="1" noChangeAspect="1"/>
          </p:cNvPicPr>
          <p:nvPr>
            <p:ph idx="2"/>
          </p:nvPr>
        </p:nvPicPr>
        <p:blipFill>
          <a:blip r:embed="rId3"/>
          <a:stretch>
            <a:fillRect/>
          </a:stretch>
        </p:blipFill>
        <p:spPr>
          <a:xfrm>
            <a:off x="7390244" y="1748442"/>
            <a:ext cx="3534110" cy="3915241"/>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219">
    <p:spTree>
      <p:nvGrpSpPr>
        <p:cNvPr id="1" name=""/>
        <p:cNvGrpSpPr/>
        <p:nvPr/>
      </p:nvGrpSpPr>
      <p:grpSpPr>
        <a:xfrm>
          <a:off x="0" y="0"/>
          <a:ext cx="0" cy="0"/>
          <a:chOff x="0" y="0"/>
          <a:chExt cx="0" cy="0"/>
        </a:xfrm>
      </p:grpSpPr>
      <p:pic>
        <p:nvPicPr>
          <p:cNvPr id="2" name="Content Placeholder 8"/>
          <p:cNvPicPr>
            <a:picLocks noGrp="1" noChangeAspect="1"/>
          </p:cNvPicPr>
          <p:nvPr>
            <p:ph idx="1"/>
          </p:nvPr>
        </p:nvPicPr>
        <p:blipFill>
          <a:blip r:embed="rId3"/>
          <a:stretch>
            <a:fillRect/>
          </a:stretch>
        </p:blipFill>
        <p:spPr>
          <a:xfrm>
            <a:off x="1372935" y="77385"/>
            <a:ext cx="9446126" cy="6703228"/>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209">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fr-FR" sz="3200">
                <a:latin typeface="Times New Roman" pitchFamily="18"/>
                <a:cs typeface="Times New Roman" pitchFamily="18"/>
              </a:rPr>
              <a:t>Gravures rupestres au Val Fontanalba</a:t>
            </a:r>
            <a:endParaRPr lang="en-GB" sz="3200">
              <a:latin typeface="Times New Roman" pitchFamily="18"/>
              <a:cs typeface="Times New Roman" pitchFamily="18"/>
            </a:endParaRPr>
          </a:p>
        </p:txBody>
      </p:sp>
      <p:pic>
        <p:nvPicPr>
          <p:cNvPr id="3" name="Content Placeholder 11"/>
          <p:cNvPicPr>
            <a:picLocks noGrp="1" noChangeAspect="1"/>
          </p:cNvPicPr>
          <p:nvPr>
            <p:ph idx="1"/>
          </p:nvPr>
        </p:nvPicPr>
        <p:blipFill>
          <a:blip r:embed="rId3"/>
          <a:stretch>
            <a:fillRect/>
          </a:stretch>
        </p:blipFill>
        <p:spPr>
          <a:xfrm>
            <a:off x="6172200" y="2058195"/>
            <a:ext cx="5181603" cy="3886200"/>
          </a:xfrm>
        </p:spPr>
      </p:pic>
      <p:pic>
        <p:nvPicPr>
          <p:cNvPr id="4" name="Content Placeholder 15"/>
          <p:cNvPicPr>
            <a:picLocks noGrp="1" noChangeAspect="1"/>
          </p:cNvPicPr>
          <p:nvPr>
            <p:ph idx="2"/>
          </p:nvPr>
        </p:nvPicPr>
        <p:blipFill>
          <a:blip r:embed="rId4"/>
          <a:stretch>
            <a:fillRect/>
          </a:stretch>
        </p:blipFill>
        <p:spPr>
          <a:xfrm>
            <a:off x="838203" y="2058195"/>
            <a:ext cx="5181603" cy="3886200"/>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173">
    <p:spTree>
      <p:nvGrpSpPr>
        <p:cNvPr id="1" name=""/>
        <p:cNvGrpSpPr/>
        <p:nvPr/>
      </p:nvGrpSpPr>
      <p:grpSpPr>
        <a:xfrm>
          <a:off x="0" y="0"/>
          <a:ext cx="0" cy="0"/>
          <a:chOff x="0" y="0"/>
          <a:chExt cx="0" cy="0"/>
        </a:xfrm>
      </p:grpSpPr>
      <p:sp>
        <p:nvSpPr>
          <p:cNvPr id="2" name="Title 1"/>
          <p:cNvSpPr txBox="1">
            <a:spLocks noGrp="1"/>
          </p:cNvSpPr>
          <p:nvPr>
            <p:ph type="title"/>
          </p:nvPr>
        </p:nvSpPr>
        <p:spPr>
          <a:xfrm>
            <a:off x="1082347" y="1040971"/>
            <a:ext cx="5728999" cy="4776039"/>
          </a:xfrm>
        </p:spPr>
        <p:txBody>
          <a:bodyPr/>
          <a:lstStyle/>
          <a:p>
            <a:pPr lvl="0">
              <a:lnSpc>
                <a:spcPct val="100000"/>
              </a:lnSpc>
            </a:pPr>
            <a:r>
              <a:rPr lang="en-GB" sz="1300">
                <a:latin typeface="Times New Roman" pitchFamily="18"/>
                <a:cs typeface="Times New Roman" pitchFamily="18"/>
              </a:rPr>
              <a:t>           </a:t>
            </a:r>
            <a:r>
              <a:rPr lang="fr-FR" sz="2600">
                <a:latin typeface="Times New Roman" pitchFamily="18"/>
                <a:cs typeface="Times New Roman" pitchFamily="18"/>
              </a:rPr>
              <a:t>Lettre de Mader à Bicknell</a:t>
            </a:r>
            <a:br>
              <a:rPr lang="fr-FR" sz="2600">
                <a:latin typeface="Times New Roman" pitchFamily="18"/>
                <a:cs typeface="Times New Roman" pitchFamily="18"/>
              </a:rPr>
            </a:br>
            <a:r>
              <a:rPr lang="fr-FR" sz="2600">
                <a:latin typeface="Times New Roman" pitchFamily="18"/>
                <a:cs typeface="Times New Roman" pitchFamily="18"/>
              </a:rPr>
              <a:t>     du 1er août 1897 (20 pages)</a:t>
            </a:r>
            <a:br>
              <a:rPr lang="fr-FR" sz="2600">
                <a:latin typeface="Times New Roman" pitchFamily="18"/>
                <a:cs typeface="Times New Roman" pitchFamily="18"/>
              </a:rPr>
            </a:br>
            <a:r>
              <a:rPr lang="en-GB" sz="1400">
                <a:latin typeface="Times New Roman" pitchFamily="18"/>
                <a:cs typeface="Times New Roman" pitchFamily="18"/>
              </a:rPr>
              <a:t/>
            </a:r>
            <a:br>
              <a:rPr lang="en-GB" sz="1400">
                <a:latin typeface="Times New Roman" pitchFamily="18"/>
                <a:cs typeface="Times New Roman" pitchFamily="18"/>
              </a:rPr>
            </a:br>
            <a:r>
              <a:rPr lang="en-GB" sz="1400">
                <a:latin typeface="Times New Roman" pitchFamily="18"/>
                <a:cs typeface="Times New Roman" pitchFamily="18"/>
              </a:rPr>
              <a:t/>
            </a:r>
            <a:br>
              <a:rPr lang="en-GB" sz="1400">
                <a:latin typeface="Times New Roman" pitchFamily="18"/>
                <a:cs typeface="Times New Roman" pitchFamily="18"/>
              </a:rPr>
            </a:br>
            <a:r>
              <a:rPr lang="fr-FR" sz="2200">
                <a:latin typeface="Times New Roman" pitchFamily="18"/>
                <a:cs typeface="Times New Roman" pitchFamily="18"/>
              </a:rPr>
              <a:t>« J'ai reçu votre précieuse lettre hier. Je suis heureux de vous donner une explication de ce qui a été écrit jusqu'à présent au sujet des gravures rupestres. Après tant de théories avancées par d'autres, je voudrais moi aussi apporter quelque chose pour clarifier la question, même si je pense que le résultat final sera d’avouer que nous sommes ici devant une énigme dont on ne trouvera jamais la clé »</a:t>
            </a:r>
            <a:br>
              <a:rPr lang="fr-FR" sz="2200">
                <a:latin typeface="Times New Roman" pitchFamily="18"/>
                <a:cs typeface="Times New Roman" pitchFamily="18"/>
              </a:rPr>
            </a:br>
            <a:r>
              <a:rPr lang="fr-FR" sz="2200">
                <a:latin typeface="Times New Roman" pitchFamily="18"/>
                <a:cs typeface="Times New Roman" pitchFamily="18"/>
              </a:rPr>
              <a:t/>
            </a:r>
            <a:br>
              <a:rPr lang="fr-FR" sz="2200">
                <a:latin typeface="Times New Roman" pitchFamily="18"/>
                <a:cs typeface="Times New Roman" pitchFamily="18"/>
              </a:rPr>
            </a:br>
            <a:r>
              <a:rPr lang="fr-FR" sz="2200">
                <a:latin typeface="Times New Roman" pitchFamily="18"/>
                <a:cs typeface="Times New Roman" pitchFamily="18"/>
              </a:rPr>
              <a:t>			</a:t>
            </a:r>
            <a:r>
              <a:rPr lang="fr-FR" sz="1600">
                <a:latin typeface="Times New Roman" pitchFamily="18"/>
                <a:cs typeface="Times New Roman" pitchFamily="18"/>
              </a:rPr>
              <a:t>Museo Bicknell, Bordighera</a:t>
            </a:r>
            <a:r>
              <a:rPr lang="en-GB" sz="1000">
                <a:latin typeface="Times New Roman" pitchFamily="18"/>
              </a:rPr>
              <a:t/>
            </a:r>
            <a:br>
              <a:rPr lang="en-GB" sz="1000">
                <a:latin typeface="Times New Roman" pitchFamily="18"/>
              </a:rPr>
            </a:br>
            <a:r>
              <a:rPr lang="en-GB" sz="1000">
                <a:latin typeface="Times New Roman" pitchFamily="18"/>
              </a:rPr>
              <a:t/>
            </a:r>
            <a:br>
              <a:rPr lang="en-GB" sz="1000">
                <a:latin typeface="Times New Roman" pitchFamily="18"/>
              </a:rPr>
            </a:br>
            <a:endParaRPr lang="en-GB" sz="1300">
              <a:latin typeface="Times New Roman" pitchFamily="18"/>
              <a:cs typeface="Times New Roman" pitchFamily="18"/>
            </a:endParaRPr>
          </a:p>
        </p:txBody>
      </p:sp>
      <p:pic>
        <p:nvPicPr>
          <p:cNvPr id="3" name="Content Placeholder 4"/>
          <p:cNvPicPr>
            <a:picLocks noGrp="1" noChangeAspect="1"/>
          </p:cNvPicPr>
          <p:nvPr>
            <p:ph idx="1"/>
          </p:nvPr>
        </p:nvPicPr>
        <p:blipFill>
          <a:blip r:embed="rId3"/>
          <a:stretch>
            <a:fillRect/>
          </a:stretch>
        </p:blipFill>
        <p:spPr>
          <a:xfrm>
            <a:off x="7268894" y="815955"/>
            <a:ext cx="3703905" cy="5226079"/>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172">
    <p:spTree>
      <p:nvGrpSpPr>
        <p:cNvPr id="1" name=""/>
        <p:cNvGrpSpPr/>
        <p:nvPr/>
      </p:nvGrpSpPr>
      <p:grpSpPr>
        <a:xfrm>
          <a:off x="0" y="0"/>
          <a:ext cx="0" cy="0"/>
          <a:chOff x="0" y="0"/>
          <a:chExt cx="0" cy="0"/>
        </a:xfrm>
      </p:grpSpPr>
      <p:sp>
        <p:nvSpPr>
          <p:cNvPr id="2" name="Title 6"/>
          <p:cNvSpPr txBox="1">
            <a:spLocks noGrp="1"/>
          </p:cNvSpPr>
          <p:nvPr>
            <p:ph type="title"/>
          </p:nvPr>
        </p:nvSpPr>
        <p:spPr>
          <a:xfrm>
            <a:off x="1520894" y="299813"/>
            <a:ext cx="8901400" cy="1325559"/>
          </a:xfrm>
        </p:spPr>
        <p:txBody>
          <a:bodyPr anchorCtr="1"/>
          <a:lstStyle/>
          <a:p>
            <a:pPr lvl="0" algn="ctr"/>
            <a:r>
              <a:rPr lang="fr-FR" sz="3200" i="1">
                <a:latin typeface="Times New Roman" pitchFamily="18"/>
              </a:rPr>
              <a:t>Guide des gravures rupestres préhistoriques dans les Alpes maritimes italiennes</a:t>
            </a:r>
            <a:r>
              <a:rPr lang="fr-FR" sz="3200">
                <a:latin typeface="Times New Roman" pitchFamily="18"/>
              </a:rPr>
              <a:t>, Clarence Bicknell,1914</a:t>
            </a:r>
            <a:endParaRPr lang="en-GB" sz="3200"/>
          </a:p>
        </p:txBody>
      </p:sp>
      <p:sp>
        <p:nvSpPr>
          <p:cNvPr id="3" name="Content Placeholder 5"/>
          <p:cNvSpPr txBox="1">
            <a:spLocks noGrp="1"/>
          </p:cNvSpPr>
          <p:nvPr>
            <p:ph type="body" idx="1"/>
          </p:nvPr>
        </p:nvSpPr>
        <p:spPr>
          <a:xfrm>
            <a:off x="5262490" y="1723122"/>
            <a:ext cx="6419435" cy="4835063"/>
          </a:xfrm>
        </p:spPr>
        <p:txBody>
          <a:bodyPr anchor="t"/>
          <a:lstStyle/>
          <a:p>
            <a:pPr lvl="0">
              <a:lnSpc>
                <a:spcPct val="107000"/>
              </a:lnSpc>
              <a:spcAft>
                <a:spcPts val="800"/>
              </a:spcAft>
            </a:pPr>
            <a:r>
              <a:rPr lang="fr-FR" b="0">
                <a:latin typeface="Times New Roman" pitchFamily="18"/>
              </a:rPr>
              <a:t>L'analyse de Mader a influencé les idées de Bicknell. Comme Mader, il considérait que :</a:t>
            </a:r>
          </a:p>
          <a:p>
            <a:pPr marL="342900" lvl="0" indent="-342900">
              <a:lnSpc>
                <a:spcPct val="107000"/>
              </a:lnSpc>
              <a:spcAft>
                <a:spcPts val="800"/>
              </a:spcAft>
              <a:buFont typeface="Courier New" pitchFamily="49"/>
              <a:buChar char="o"/>
            </a:pPr>
            <a:r>
              <a:rPr lang="fr-FR" b="0">
                <a:latin typeface="Times New Roman" pitchFamily="18"/>
              </a:rPr>
              <a:t>les gravures étaient </a:t>
            </a:r>
            <a:r>
              <a:rPr lang="fr-FR">
                <a:latin typeface="Times New Roman" pitchFamily="18"/>
              </a:rPr>
              <a:t>préhistoriques</a:t>
            </a:r>
            <a:r>
              <a:rPr lang="fr-FR" b="0">
                <a:latin typeface="Times New Roman" pitchFamily="18"/>
              </a:rPr>
              <a:t>, non pas faites par les Phéniciens ou les soldats d'Hannibal</a:t>
            </a:r>
          </a:p>
          <a:p>
            <a:pPr marL="342900" lvl="0" indent="-342900">
              <a:lnSpc>
                <a:spcPct val="100000"/>
              </a:lnSpc>
              <a:spcBef>
                <a:spcPts val="0"/>
              </a:spcBef>
              <a:buFont typeface="Courier New" pitchFamily="49"/>
              <a:buChar char="o"/>
            </a:pPr>
            <a:r>
              <a:rPr lang="fr-FR" b="0">
                <a:latin typeface="Times New Roman" pitchFamily="18"/>
              </a:rPr>
              <a:t>bien qu’elles représentent des armes en métal,    elle ont été gravées avec des </a:t>
            </a:r>
            <a:r>
              <a:rPr lang="fr-FR">
                <a:latin typeface="Times New Roman" pitchFamily="18"/>
              </a:rPr>
              <a:t>outils en pierre</a:t>
            </a:r>
          </a:p>
          <a:p>
            <a:pPr marL="342900" lvl="0" indent="-342900">
              <a:lnSpc>
                <a:spcPct val="107000"/>
              </a:lnSpc>
              <a:spcAft>
                <a:spcPts val="800"/>
              </a:spcAft>
              <a:buFont typeface="Courier New" pitchFamily="49"/>
              <a:buChar char="o"/>
            </a:pPr>
            <a:r>
              <a:rPr lang="fr-FR" b="0">
                <a:latin typeface="Times New Roman" pitchFamily="18"/>
              </a:rPr>
              <a:t>elles n'ont pas été faites par des bergers pendant leur temps libre, mais offertes à une divinité dans le cadre d'un </a:t>
            </a:r>
            <a:r>
              <a:rPr lang="fr-FR">
                <a:latin typeface="Times New Roman" pitchFamily="18"/>
              </a:rPr>
              <a:t>rite religieux</a:t>
            </a:r>
          </a:p>
          <a:p>
            <a:pPr lvl="0">
              <a:lnSpc>
                <a:spcPct val="70000"/>
              </a:lnSpc>
            </a:pPr>
            <a:endParaRPr lang="en-GB" b="0"/>
          </a:p>
        </p:txBody>
      </p:sp>
      <p:pic>
        <p:nvPicPr>
          <p:cNvPr id="4" name="Picture 2"/>
          <p:cNvPicPr>
            <a:picLocks noGrp="1" noChangeAspect="1"/>
          </p:cNvPicPr>
          <p:nvPr>
            <p:ph idx="2"/>
          </p:nvPr>
        </p:nvPicPr>
        <p:blipFill>
          <a:blip r:embed="rId3"/>
          <a:srcRect/>
          <a:stretch>
            <a:fillRect/>
          </a:stretch>
        </p:blipFill>
        <p:spPr>
          <a:xfrm>
            <a:off x="1110346" y="1795945"/>
            <a:ext cx="3436260" cy="4462875"/>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168">
    <p:spTree>
      <p:nvGrpSpPr>
        <p:cNvPr id="1" name=""/>
        <p:cNvGrpSpPr/>
        <p:nvPr/>
      </p:nvGrpSpPr>
      <p:grpSpPr>
        <a:xfrm>
          <a:off x="0" y="0"/>
          <a:ext cx="0" cy="0"/>
          <a:chOff x="0" y="0"/>
          <a:chExt cx="0" cy="0"/>
        </a:xfrm>
      </p:grpSpPr>
      <p:sp>
        <p:nvSpPr>
          <p:cNvPr id="2" name="Title 3"/>
          <p:cNvSpPr txBox="1">
            <a:spLocks noGrp="1"/>
          </p:cNvSpPr>
          <p:nvPr>
            <p:ph type="title"/>
          </p:nvPr>
        </p:nvSpPr>
        <p:spPr>
          <a:xfrm>
            <a:off x="2125833" y="632545"/>
            <a:ext cx="7447376" cy="1221071"/>
          </a:xfrm>
        </p:spPr>
        <p:txBody>
          <a:bodyPr anchorCtr="1"/>
          <a:lstStyle/>
          <a:p>
            <a:pPr lvl="0" algn="ctr"/>
            <a:r>
              <a:rPr lang="en-GB" sz="3200">
                <a:latin typeface="Times New Roman" pitchFamily="18"/>
                <a:cs typeface="Times New Roman" pitchFamily="18"/>
              </a:rPr>
              <a:t>Mader sur les gravures rupestres, 1903 </a:t>
            </a:r>
            <a:r>
              <a:rPr lang="en-GB" sz="2300">
                <a:latin typeface="Times New Roman" pitchFamily="18"/>
              </a:rPr>
              <a:t/>
            </a:r>
            <a:br>
              <a:rPr lang="en-GB" sz="2300">
                <a:latin typeface="Times New Roman" pitchFamily="18"/>
              </a:rPr>
            </a:br>
            <a:endParaRPr lang="en-GB" sz="2300"/>
          </a:p>
        </p:txBody>
      </p:sp>
      <p:sp>
        <p:nvSpPr>
          <p:cNvPr id="3" name="Content Placeholder 2"/>
          <p:cNvSpPr txBox="1">
            <a:spLocks noGrp="1"/>
          </p:cNvSpPr>
          <p:nvPr>
            <p:ph idx="1"/>
          </p:nvPr>
        </p:nvSpPr>
        <p:spPr>
          <a:xfrm>
            <a:off x="1614199" y="1750984"/>
            <a:ext cx="9806473" cy="4033994"/>
          </a:xfrm>
        </p:spPr>
        <p:txBody>
          <a:bodyPr/>
          <a:lstStyle/>
          <a:p>
            <a:pPr marL="0" lvl="0" indent="0">
              <a:lnSpc>
                <a:spcPct val="97000"/>
              </a:lnSpc>
              <a:spcAft>
                <a:spcPts val="800"/>
              </a:spcAft>
              <a:buNone/>
            </a:pPr>
            <a:r>
              <a:rPr lang="fr-FR" sz="2400">
                <a:latin typeface="Times New Roman" pitchFamily="18"/>
              </a:rPr>
              <a:t>« Outre qu'elles nous renseignent sur le degré de civilisation des gens d'alors, en démontrant par exemple que l'élevage des troupeaux et la culture raisonnée des céréales remonte, dans cette région, à une époque fort reculée, </a:t>
            </a:r>
            <a:r>
              <a:rPr lang="fr-FR" sz="2400" b="1">
                <a:latin typeface="Times New Roman" pitchFamily="18"/>
              </a:rPr>
              <a:t>elles ne semblent pas, à notre regret, devoir prendre place parmi les monuments pouvant éclairer supérieurement l'histoire du genre humain</a:t>
            </a:r>
            <a:r>
              <a:rPr lang="fr-FR" sz="2400">
                <a:latin typeface="Times New Roman" pitchFamily="18"/>
              </a:rPr>
              <a:t>. La répétition désordonnée de quelques types prépondérants, le manque de toute méthode dans l'assemblage général des figures, ne permettront jamais, à ce que nous croyons, d'en déduire les conclusions qu'on peut tirer des écritures même les plus primitives »</a:t>
            </a:r>
          </a:p>
          <a:p>
            <a:pPr marL="0" lvl="0" indent="0">
              <a:lnSpc>
                <a:spcPct val="97000"/>
              </a:lnSpc>
              <a:spcAft>
                <a:spcPts val="800"/>
              </a:spcAft>
              <a:buNone/>
            </a:pPr>
            <a:r>
              <a:rPr lang="en-GB" sz="2400" i="1">
                <a:latin typeface="Times New Roman" pitchFamily="18"/>
                <a:cs typeface="Times New Roman" pitchFamily="18"/>
              </a:rPr>
              <a:t>    Annales de la </a:t>
            </a:r>
            <a:r>
              <a:rPr lang="fr-FR" sz="2400" i="1">
                <a:latin typeface="Times New Roman" pitchFamily="18"/>
                <a:cs typeface="Times New Roman" pitchFamily="18"/>
              </a:rPr>
              <a:t>Société Des Lettres, Sciences et Arts des Alpes-Maritimes</a:t>
            </a:r>
            <a:endParaRPr lang="en-GB" sz="24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155">
    <p:spTree>
      <p:nvGrpSpPr>
        <p:cNvPr id="1" name=""/>
        <p:cNvGrpSpPr/>
        <p:nvPr/>
      </p:nvGrpSpPr>
      <p:grpSpPr>
        <a:xfrm>
          <a:off x="0" y="0"/>
          <a:ext cx="0" cy="0"/>
          <a:chOff x="0" y="0"/>
          <a:chExt cx="0" cy="0"/>
        </a:xfrm>
      </p:grpSpPr>
      <p:pic>
        <p:nvPicPr>
          <p:cNvPr id="2" name="Content Placeholder 3"/>
          <p:cNvPicPr>
            <a:picLocks noGrp="1" noChangeAspect="1"/>
          </p:cNvPicPr>
          <p:nvPr>
            <p:ph idx="1"/>
          </p:nvPr>
        </p:nvPicPr>
        <p:blipFill>
          <a:blip r:embed="rId3"/>
          <a:stretch>
            <a:fillRect/>
          </a:stretch>
        </p:blipFill>
        <p:spPr>
          <a:xfrm>
            <a:off x="1032028" y="1354409"/>
            <a:ext cx="4302233" cy="4831790"/>
          </a:xfrm>
        </p:spPr>
      </p:pic>
      <p:sp>
        <p:nvSpPr>
          <p:cNvPr id="3" name="Content Placeholder 2"/>
          <p:cNvSpPr txBox="1">
            <a:spLocks noGrp="1"/>
          </p:cNvSpPr>
          <p:nvPr>
            <p:ph idx="2"/>
          </p:nvPr>
        </p:nvSpPr>
        <p:spPr>
          <a:xfrm>
            <a:off x="6202302" y="1228990"/>
            <a:ext cx="5181603" cy="5082619"/>
          </a:xfrm>
        </p:spPr>
        <p:txBody>
          <a:bodyPr/>
          <a:lstStyle/>
          <a:p>
            <a:pPr marL="0" lvl="0" indent="0">
              <a:lnSpc>
                <a:spcPct val="80000"/>
              </a:lnSpc>
              <a:buNone/>
            </a:pPr>
            <a:r>
              <a:rPr lang="it-IT" sz="2400">
                <a:latin typeface="Times New Roman" pitchFamily="18"/>
                <a:cs typeface="Times New Roman" pitchFamily="18"/>
              </a:rPr>
              <a:t>Fritz Mader, filo de la pastro de la Germana pregejo en Nice, doktoro je filozofio. De longa tempo li estas esplorinta la glaciejojn, la geologion strukturon, la floraron, k.t.p. de la Maralpoj, pri kiuj li verkis tre lertan guidilibrojn. Li multe laboris por la firma Baedeker</a:t>
            </a:r>
          </a:p>
          <a:p>
            <a:pPr marL="0" lvl="0" indent="0">
              <a:lnSpc>
                <a:spcPct val="80000"/>
              </a:lnSpc>
              <a:buNone/>
            </a:pPr>
            <a:r>
              <a:rPr lang="fr-FR" sz="2400" i="1">
                <a:latin typeface="Times New Roman" pitchFamily="18"/>
                <a:cs typeface="Times New Roman" pitchFamily="18"/>
              </a:rPr>
              <a:t>Fritz Mader, fils du pasteur de l’église allemande de Nice, docteur en philosophie. Depuis longtemps il a fait des recherches sur les glaciers, la structure géologique, la flore, etc. des Alpes Maritimes, sur lesquels il a écrit des guides très savants. Il a beaucoup travaillé pour la société Baedeker</a:t>
            </a:r>
            <a:endParaRPr lang="en-GB" sz="2600">
              <a:latin typeface="Times New Roman" pitchFamily="18"/>
              <a:cs typeface="Times New Roman" pitchFamily="18"/>
            </a:endParaRPr>
          </a:p>
          <a:p>
            <a:pPr lvl="0">
              <a:lnSpc>
                <a:spcPct val="80000"/>
              </a:lnSpc>
            </a:pPr>
            <a:endParaRPr lang="en-GB" sz="2600"/>
          </a:p>
          <a:p>
            <a:pPr lvl="0">
              <a:lnSpc>
                <a:spcPct val="80000"/>
              </a:lnSpc>
            </a:pPr>
            <a:endParaRPr lang="en-GB" sz="2600"/>
          </a:p>
        </p:txBody>
      </p:sp>
      <p:sp>
        <p:nvSpPr>
          <p:cNvPr id="4" name="TextBox 4"/>
          <p:cNvSpPr txBox="1"/>
          <p:nvPr/>
        </p:nvSpPr>
        <p:spPr>
          <a:xfrm>
            <a:off x="1800810" y="671800"/>
            <a:ext cx="9022695" cy="486287"/>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fr-FR" sz="3200" b="0" i="0" u="none" strike="noStrike" kern="1200" cap="none" spc="0" baseline="0">
                <a:solidFill>
                  <a:srgbClr val="000000"/>
                </a:solidFill>
                <a:uFillTx/>
                <a:latin typeface="Times New Roman" pitchFamily="18"/>
                <a:cs typeface="Times New Roman" pitchFamily="18"/>
              </a:rPr>
              <a:t>Livre d’Invités en Espéranto </a:t>
            </a:r>
            <a:r>
              <a:rPr lang="fr-FR" sz="3200" b="0" i="0" u="none" strike="noStrike" kern="0" cap="none" spc="0" baseline="0">
                <a:solidFill>
                  <a:srgbClr val="000000"/>
                </a:solidFill>
                <a:uFillTx/>
                <a:latin typeface="Times New Roman" pitchFamily="18"/>
                <a:cs typeface="Times New Roman" pitchFamily="18"/>
              </a:rPr>
              <a:t>de</a:t>
            </a:r>
            <a:r>
              <a:rPr lang="fr-FR" sz="3200" b="0" i="0" u="none" strike="noStrike" kern="1200" cap="none" spc="0" baseline="0">
                <a:solidFill>
                  <a:srgbClr val="000000"/>
                </a:solidFill>
                <a:uFillTx/>
                <a:latin typeface="Times New Roman" pitchFamily="18"/>
                <a:cs typeface="Times New Roman" pitchFamily="18"/>
              </a:rPr>
              <a:t> Clarence Bicknell</a:t>
            </a:r>
            <a:endParaRPr lang="it-IT" sz="3200" b="0" i="0" u="none" strike="noStrike" kern="1200" cap="none" spc="0" baseline="0">
              <a:solidFill>
                <a:srgbClr val="000000"/>
              </a:solidFill>
              <a:uFillTx/>
              <a:latin typeface="Times New Roman" pitchFamily="18"/>
              <a:cs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162">
    <p:spTree>
      <p:nvGrpSpPr>
        <p:cNvPr id="1" name=""/>
        <p:cNvGrpSpPr/>
        <p:nvPr/>
      </p:nvGrpSpPr>
      <p:grpSpPr>
        <a:xfrm>
          <a:off x="0" y="0"/>
          <a:ext cx="0" cy="0"/>
          <a:chOff x="0" y="0"/>
          <a:chExt cx="0" cy="0"/>
        </a:xfrm>
      </p:grpSpPr>
      <p:pic>
        <p:nvPicPr>
          <p:cNvPr id="2" name="Content Placeholder 3"/>
          <p:cNvPicPr>
            <a:picLocks noGrp="1" noChangeAspect="1"/>
          </p:cNvPicPr>
          <p:nvPr>
            <p:ph idx="1"/>
          </p:nvPr>
        </p:nvPicPr>
        <p:blipFill>
          <a:blip r:embed="rId3"/>
          <a:stretch>
            <a:fillRect/>
          </a:stretch>
        </p:blipFill>
        <p:spPr>
          <a:xfrm>
            <a:off x="1229648" y="435199"/>
            <a:ext cx="4210098" cy="6016733"/>
          </a:xfrm>
        </p:spPr>
      </p:pic>
      <p:pic>
        <p:nvPicPr>
          <p:cNvPr id="3" name="Content Placeholder 6"/>
          <p:cNvPicPr>
            <a:picLocks noChangeAspect="1"/>
          </p:cNvPicPr>
          <p:nvPr/>
        </p:nvPicPr>
        <p:blipFill>
          <a:blip r:embed="rId4"/>
          <a:stretch>
            <a:fillRect/>
          </a:stretch>
        </p:blipFill>
        <p:spPr>
          <a:xfrm>
            <a:off x="6487887" y="435199"/>
            <a:ext cx="4342037" cy="601673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169">
    <p:spTree>
      <p:nvGrpSpPr>
        <p:cNvPr id="1" name=""/>
        <p:cNvGrpSpPr/>
        <p:nvPr/>
      </p:nvGrpSpPr>
      <p:grpSpPr>
        <a:xfrm>
          <a:off x="0" y="0"/>
          <a:ext cx="0" cy="0"/>
          <a:chOff x="0" y="0"/>
          <a:chExt cx="0" cy="0"/>
        </a:xfrm>
      </p:grpSpPr>
      <p:pic>
        <p:nvPicPr>
          <p:cNvPr id="2" name="Content Placeholder 8"/>
          <p:cNvPicPr>
            <a:picLocks noGrp="1" noChangeAspect="1"/>
          </p:cNvPicPr>
          <p:nvPr>
            <p:ph idx="1"/>
          </p:nvPr>
        </p:nvPicPr>
        <p:blipFill>
          <a:blip r:embed="rId3"/>
          <a:stretch>
            <a:fillRect/>
          </a:stretch>
        </p:blipFill>
        <p:spPr>
          <a:xfrm>
            <a:off x="1819463" y="423047"/>
            <a:ext cx="3582957" cy="6129460"/>
          </a:xfrm>
        </p:spPr>
      </p:pic>
      <p:pic>
        <p:nvPicPr>
          <p:cNvPr id="3" name="Picture 3"/>
          <p:cNvPicPr>
            <a:picLocks noChangeAspect="1"/>
          </p:cNvPicPr>
          <p:nvPr/>
        </p:nvPicPr>
        <p:blipFill>
          <a:blip r:embed="rId4"/>
          <a:stretch>
            <a:fillRect/>
          </a:stretch>
        </p:blipFill>
        <p:spPr>
          <a:xfrm>
            <a:off x="6167536" y="423047"/>
            <a:ext cx="4366726" cy="611341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45">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365129"/>
            <a:ext cx="10515600" cy="1081113"/>
          </a:xfrm>
        </p:spPr>
        <p:txBody>
          <a:bodyPr anchorCtr="1"/>
          <a:lstStyle/>
          <a:p>
            <a:pPr lvl="0" algn="ctr"/>
            <a:r>
              <a:rPr lang="en-GB" sz="3200">
                <a:latin typeface="Times New Roman" pitchFamily="18"/>
                <a:cs typeface="Times New Roman" pitchFamily="18"/>
              </a:rPr>
              <a:t>Publications de Mader</a:t>
            </a:r>
          </a:p>
        </p:txBody>
      </p:sp>
      <p:sp>
        <p:nvSpPr>
          <p:cNvPr id="3" name="Content Placeholder 2"/>
          <p:cNvSpPr txBox="1">
            <a:spLocks noGrp="1"/>
          </p:cNvSpPr>
          <p:nvPr>
            <p:ph idx="1"/>
          </p:nvPr>
        </p:nvSpPr>
        <p:spPr>
          <a:xfrm>
            <a:off x="1510012" y="1446242"/>
            <a:ext cx="9649407" cy="4945230"/>
          </a:xfrm>
        </p:spPr>
        <p:txBody>
          <a:bodyPr/>
          <a:lstStyle/>
          <a:p>
            <a:pPr marL="0" lvl="0" indent="0">
              <a:lnSpc>
                <a:spcPct val="107000"/>
              </a:lnSpc>
              <a:spcAft>
                <a:spcPts val="800"/>
              </a:spcAft>
              <a:buNone/>
              <a:tabLst>
                <a:tab pos="2865757" algn="ctr"/>
              </a:tabLst>
            </a:pPr>
            <a:r>
              <a:rPr lang="it-IT" sz="2400">
                <a:latin typeface="Times New Roman" pitchFamily="18"/>
              </a:rPr>
              <a:t>38 articles en italien : </a:t>
            </a:r>
            <a:r>
              <a:rPr lang="it-IT" sz="2400" i="1">
                <a:latin typeface="Times New Roman" pitchFamily="18"/>
              </a:rPr>
              <a:t>Club Alpino Italiano, Società Ligustica di Scienze Naturali e Geografiche, Malpighia (Rassegna mensuale di botanica), etc.</a:t>
            </a:r>
            <a:endParaRPr lang="en-GB" sz="2400">
              <a:latin typeface="Times New Roman" pitchFamily="18"/>
            </a:endParaRPr>
          </a:p>
          <a:p>
            <a:pPr marL="0" lvl="0" indent="0">
              <a:lnSpc>
                <a:spcPct val="107000"/>
              </a:lnSpc>
              <a:spcAft>
                <a:spcPts val="800"/>
              </a:spcAft>
              <a:buNone/>
              <a:tabLst>
                <a:tab pos="2865757" algn="ctr"/>
              </a:tabLst>
            </a:pPr>
            <a:r>
              <a:rPr lang="fr-FR" sz="2400">
                <a:latin typeface="Times New Roman" pitchFamily="18"/>
              </a:rPr>
              <a:t>14 articles en français : </a:t>
            </a:r>
            <a:r>
              <a:rPr lang="fr-FR" sz="2400" i="1">
                <a:latin typeface="Times New Roman" pitchFamily="18"/>
              </a:rPr>
              <a:t>Section des Alpes-Maritimes du Club Alpin Français, Société des Lettres, Sciences &amp; Arts des Alpes-Maritimes, La Montagne (Revue mensuelle du Club Alpin Français), La Nature</a:t>
            </a:r>
            <a:endParaRPr lang="en-GB" sz="2400">
              <a:latin typeface="Times New Roman" pitchFamily="18"/>
            </a:endParaRPr>
          </a:p>
          <a:p>
            <a:pPr marL="0" lvl="0" indent="0">
              <a:lnSpc>
                <a:spcPct val="107000"/>
              </a:lnSpc>
              <a:spcAft>
                <a:spcPts val="800"/>
              </a:spcAft>
              <a:buNone/>
              <a:tabLst>
                <a:tab pos="2865757" algn="ctr"/>
              </a:tabLst>
            </a:pPr>
            <a:r>
              <a:rPr lang="de-DE" sz="2400">
                <a:latin typeface="Times New Roman" pitchFamily="18"/>
              </a:rPr>
              <a:t>4 articles en allemand : </a:t>
            </a:r>
            <a:r>
              <a:rPr lang="de-DE" sz="2400" i="1">
                <a:latin typeface="Times New Roman" pitchFamily="18"/>
              </a:rPr>
              <a:t>Deutsche Rundschau für Geographie und Statistik, Monatsschrift für Kakteenkunde</a:t>
            </a:r>
          </a:p>
          <a:p>
            <a:pPr marL="0" lvl="0" indent="0">
              <a:lnSpc>
                <a:spcPct val="107000"/>
              </a:lnSpc>
              <a:spcAft>
                <a:spcPts val="800"/>
              </a:spcAft>
              <a:buNone/>
              <a:tabLst>
                <a:tab pos="2865757" algn="ctr"/>
              </a:tabLst>
            </a:pPr>
            <a:r>
              <a:rPr lang="de-DE" sz="2400">
                <a:latin typeface="Times New Roman" pitchFamily="18"/>
              </a:rPr>
              <a:t>2 articles en anglais :</a:t>
            </a:r>
            <a:r>
              <a:rPr lang="de-DE" sz="2400" i="1">
                <a:latin typeface="Times New Roman" pitchFamily="18"/>
              </a:rPr>
              <a:t> The Gardeners‘ Chronicle</a:t>
            </a:r>
          </a:p>
          <a:p>
            <a:pPr marL="0" lvl="0" indent="0">
              <a:lnSpc>
                <a:spcPct val="107000"/>
              </a:lnSpc>
              <a:spcAft>
                <a:spcPts val="800"/>
              </a:spcAft>
              <a:buNone/>
              <a:tabLst>
                <a:tab pos="2865757" algn="ctr"/>
              </a:tabLst>
            </a:pPr>
            <a:r>
              <a:rPr lang="fr-FR" sz="2400">
                <a:latin typeface="Times New Roman" pitchFamily="18"/>
              </a:rPr>
              <a:t>3 livres en allemand : Thèse de doctorat sur les Alpes Maritimes et Liguriennes (1897), Guide de la Riviera (1900), Guide de Bordighera (1904)</a:t>
            </a:r>
            <a:endParaRPr lang="en-GB" sz="2400">
              <a:latin typeface="Times New Roman" pitchFamily="18"/>
            </a:endParaRPr>
          </a:p>
          <a:p>
            <a:pPr marL="0" lvl="0" indent="0">
              <a:lnSpc>
                <a:spcPct val="107000"/>
              </a:lnSpc>
              <a:spcAft>
                <a:spcPts val="800"/>
              </a:spcAft>
              <a:buNone/>
              <a:tabLst>
                <a:tab pos="2865757" algn="ctr"/>
              </a:tabLst>
            </a:pPr>
            <a:endParaRPr lang="en-GB" sz="2400" i="1">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190">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514423"/>
            <a:ext cx="10515600" cy="1025133"/>
          </a:xfrm>
        </p:spPr>
        <p:txBody>
          <a:bodyPr anchorCtr="1"/>
          <a:lstStyle/>
          <a:p>
            <a:pPr lvl="0" algn="ctr"/>
            <a:r>
              <a:rPr lang="en-GB" sz="3200">
                <a:latin typeface="Times New Roman" pitchFamily="18"/>
                <a:cs typeface="Times New Roman" pitchFamily="18"/>
              </a:rPr>
              <a:t>Emile Burnat (1828-1920)</a:t>
            </a:r>
            <a:endParaRPr lang="en-GB" sz="3200"/>
          </a:p>
        </p:txBody>
      </p:sp>
      <p:sp>
        <p:nvSpPr>
          <p:cNvPr id="3" name="Content Placeholder 3"/>
          <p:cNvSpPr txBox="1">
            <a:spLocks noGrp="1"/>
          </p:cNvSpPr>
          <p:nvPr>
            <p:ph idx="1"/>
          </p:nvPr>
        </p:nvSpPr>
        <p:spPr>
          <a:xfrm>
            <a:off x="5722781" y="1690689"/>
            <a:ext cx="5697891" cy="4351336"/>
          </a:xfrm>
        </p:spPr>
        <p:txBody>
          <a:bodyPr/>
          <a:lstStyle/>
          <a:p>
            <a:pPr marL="0" lvl="0" indent="0">
              <a:lnSpc>
                <a:spcPct val="97000"/>
              </a:lnSpc>
              <a:spcAft>
                <a:spcPts val="800"/>
              </a:spcAft>
              <a:buNone/>
            </a:pPr>
            <a:r>
              <a:rPr lang="fr-FR" sz="2400">
                <a:latin typeface="Times New Roman" pitchFamily="18"/>
              </a:rPr>
              <a:t>« Nous avons récemment obtenu plusieurs recrues qui viennent souvent à notre aide : le Dr Fritz Mader, qui vit à Nice en hiver et à Tende en été, et est l'auteur de diverses publications sur les plantes des Alpes Maritimes et d'un excellent </a:t>
            </a:r>
            <a:r>
              <a:rPr lang="fr-FR" sz="2400" b="1">
                <a:latin typeface="Times New Roman" pitchFamily="18"/>
              </a:rPr>
              <a:t>Guide de la Riviera, nous a fourni de nombreuses informations utiles, souvent accompagnées d'informations sur les plantes </a:t>
            </a:r>
            <a:r>
              <a:rPr lang="fr-FR" sz="2400">
                <a:latin typeface="Times New Roman" pitchFamily="18"/>
              </a:rPr>
              <a:t>»</a:t>
            </a:r>
          </a:p>
          <a:p>
            <a:pPr marL="0" lvl="0" indent="0">
              <a:lnSpc>
                <a:spcPct val="97000"/>
              </a:lnSpc>
              <a:spcAft>
                <a:spcPts val="800"/>
              </a:spcAft>
              <a:buNone/>
            </a:pPr>
            <a:r>
              <a:rPr lang="en-GB" sz="2400" i="1">
                <a:latin typeface="Times New Roman" pitchFamily="18"/>
              </a:rPr>
              <a:t>   Flore des Alpes Maritimes </a:t>
            </a:r>
            <a:r>
              <a:rPr lang="en-GB" sz="2400">
                <a:latin typeface="Times New Roman" pitchFamily="18"/>
              </a:rPr>
              <a:t>Vol 4, 1906 </a:t>
            </a:r>
          </a:p>
          <a:p>
            <a:pPr marL="0" lvl="0" indent="0">
              <a:lnSpc>
                <a:spcPct val="70000"/>
              </a:lnSpc>
              <a:buNone/>
            </a:pPr>
            <a:endParaRPr lang="en-GB"/>
          </a:p>
        </p:txBody>
      </p:sp>
      <p:pic>
        <p:nvPicPr>
          <p:cNvPr id="4" name="Content Placeholder 8"/>
          <p:cNvPicPr>
            <a:picLocks noGrp="1" noChangeAspect="1"/>
          </p:cNvPicPr>
          <p:nvPr>
            <p:ph idx="2"/>
          </p:nvPr>
        </p:nvPicPr>
        <p:blipFill>
          <a:blip r:embed="rId3"/>
          <a:stretch>
            <a:fillRect/>
          </a:stretch>
        </p:blipFill>
        <p:spPr>
          <a:xfrm>
            <a:off x="1952628" y="1690689"/>
            <a:ext cx="3158017" cy="4351336"/>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175">
    <p:spTree>
      <p:nvGrpSpPr>
        <p:cNvPr id="1" name=""/>
        <p:cNvGrpSpPr/>
        <p:nvPr/>
      </p:nvGrpSpPr>
      <p:grpSpPr>
        <a:xfrm>
          <a:off x="0" y="0"/>
          <a:ext cx="0" cy="0"/>
          <a:chOff x="0" y="0"/>
          <a:chExt cx="0" cy="0"/>
        </a:xfrm>
      </p:grpSpPr>
      <p:sp>
        <p:nvSpPr>
          <p:cNvPr id="2" name="Title 1"/>
          <p:cNvSpPr txBox="1">
            <a:spLocks noGrp="1"/>
          </p:cNvSpPr>
          <p:nvPr>
            <p:ph type="title"/>
          </p:nvPr>
        </p:nvSpPr>
        <p:spPr>
          <a:xfrm>
            <a:off x="5655902" y="1026212"/>
            <a:ext cx="5587486" cy="1101321"/>
          </a:xfrm>
        </p:spPr>
        <p:txBody>
          <a:bodyPr anchorCtr="1"/>
          <a:lstStyle/>
          <a:p>
            <a:pPr lvl="0" algn="ctr"/>
            <a:r>
              <a:rPr lang="en-GB" sz="3200">
                <a:latin typeface="Times New Roman" pitchFamily="18"/>
                <a:cs typeface="Times New Roman" pitchFamily="18"/>
              </a:rPr>
              <a:t>Herbier Burnat</a:t>
            </a:r>
          </a:p>
        </p:txBody>
      </p:sp>
      <p:sp>
        <p:nvSpPr>
          <p:cNvPr id="3" name="Content Placeholder 2"/>
          <p:cNvSpPr txBox="1">
            <a:spLocks noGrp="1"/>
          </p:cNvSpPr>
          <p:nvPr>
            <p:ph idx="1"/>
          </p:nvPr>
        </p:nvSpPr>
        <p:spPr>
          <a:xfrm>
            <a:off x="5954481" y="2127534"/>
            <a:ext cx="5142722" cy="3041623"/>
          </a:xfrm>
        </p:spPr>
        <p:txBody>
          <a:bodyPr/>
          <a:lstStyle/>
          <a:p>
            <a:pPr marL="0" lvl="0" indent="0">
              <a:lnSpc>
                <a:spcPct val="100000"/>
              </a:lnSpc>
              <a:spcBef>
                <a:spcPts val="0"/>
              </a:spcBef>
              <a:buNone/>
            </a:pPr>
            <a:r>
              <a:rPr lang="fr-FR" sz="2400">
                <a:latin typeface="Times New Roman" pitchFamily="18"/>
              </a:rPr>
              <a:t>Mader a envoyé de nombreuses lettres et cartes postales à Burnat dans la période 1901-15, posant des questions botaniques et rendant compte des plantes qu'il avait trouvées.</a:t>
            </a:r>
          </a:p>
          <a:p>
            <a:pPr marL="0" lvl="0" indent="0">
              <a:lnSpc>
                <a:spcPct val="100000"/>
              </a:lnSpc>
              <a:spcBef>
                <a:spcPts val="0"/>
              </a:spcBef>
              <a:buNone/>
            </a:pPr>
            <a:endParaRPr lang="fr-FR" sz="2400">
              <a:latin typeface="Times New Roman" pitchFamily="18"/>
            </a:endParaRPr>
          </a:p>
          <a:p>
            <a:pPr marL="0" lvl="0" indent="0">
              <a:lnSpc>
                <a:spcPct val="100000"/>
              </a:lnSpc>
              <a:spcBef>
                <a:spcPts val="0"/>
              </a:spcBef>
              <a:buNone/>
            </a:pPr>
            <a:r>
              <a:rPr lang="fr-FR" sz="2400">
                <a:latin typeface="Times New Roman" pitchFamily="18"/>
              </a:rPr>
              <a:t>Les spécimens qu'il envoya à Burnat sont conservés à l'</a:t>
            </a:r>
            <a:r>
              <a:rPr lang="fr-FR" sz="2400" i="1">
                <a:latin typeface="Times New Roman" pitchFamily="18"/>
              </a:rPr>
              <a:t>Herbier Burnat</a:t>
            </a:r>
            <a:r>
              <a:rPr lang="fr-FR" sz="2400">
                <a:latin typeface="Times New Roman" pitchFamily="18"/>
              </a:rPr>
              <a:t> au Jardin Botanique de Genève</a:t>
            </a:r>
          </a:p>
        </p:txBody>
      </p:sp>
      <p:pic>
        <p:nvPicPr>
          <p:cNvPr id="4" name="Content Placeholder 6"/>
          <p:cNvPicPr>
            <a:picLocks noGrp="1" noChangeAspect="1"/>
          </p:cNvPicPr>
          <p:nvPr>
            <p:ph idx="2"/>
          </p:nvPr>
        </p:nvPicPr>
        <p:blipFill>
          <a:blip r:embed="rId3"/>
          <a:stretch>
            <a:fillRect/>
          </a:stretch>
        </p:blipFill>
        <p:spPr>
          <a:xfrm>
            <a:off x="854881" y="713744"/>
            <a:ext cx="4552203" cy="5430511"/>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224">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365129"/>
            <a:ext cx="10515600" cy="1081113"/>
          </a:xfrm>
        </p:spPr>
        <p:txBody>
          <a:bodyPr anchorCtr="1"/>
          <a:lstStyle/>
          <a:p>
            <a:pPr lvl="0" algn="ctr"/>
            <a:r>
              <a:rPr lang="en-GB" sz="3200">
                <a:latin typeface="Times New Roman" pitchFamily="18"/>
                <a:cs typeface="Times New Roman" pitchFamily="18"/>
              </a:rPr>
              <a:t>Mader et l’amour des Alpes</a:t>
            </a:r>
          </a:p>
        </p:txBody>
      </p:sp>
      <p:sp>
        <p:nvSpPr>
          <p:cNvPr id="3" name="Content Placeholder 2"/>
          <p:cNvSpPr txBox="1">
            <a:spLocks noGrp="1"/>
          </p:cNvSpPr>
          <p:nvPr>
            <p:ph idx="1"/>
          </p:nvPr>
        </p:nvSpPr>
        <p:spPr>
          <a:xfrm>
            <a:off x="1621971" y="3878363"/>
            <a:ext cx="9201534" cy="2373151"/>
          </a:xfrm>
        </p:spPr>
        <p:txBody>
          <a:bodyPr/>
          <a:lstStyle/>
          <a:p>
            <a:pPr marL="0" lvl="0" indent="0">
              <a:lnSpc>
                <a:spcPct val="100000"/>
              </a:lnSpc>
              <a:spcBef>
                <a:spcPts val="0"/>
              </a:spcBef>
              <a:buNone/>
            </a:pPr>
            <a:r>
              <a:rPr lang="fr-FR" sz="2400">
                <a:latin typeface="Times New Roman" pitchFamily="18"/>
              </a:rPr>
              <a:t>« Bienheureux celui qui, ayant son lieu de travail habituel dans une grande ville industrielle, a néanmoins le temps et l'occasion de passer une partie de l'année dans les Alpes! Fatigué de la monotonie de ma vie et de mes nombreuses études</a:t>
            </a:r>
            <a:r>
              <a:rPr lang="fr-FR" sz="2400" b="1">
                <a:latin typeface="Times New Roman" pitchFamily="18"/>
              </a:rPr>
              <a:t>, j'ai voyagé chaque été de Leipzig à Tenda. C'est là, dans ce climat vivifiant, que j'ai pu renouveler mes forces et calmer mes nerfs, et découvrir une nature si digne d'attention et d'étude</a:t>
            </a:r>
            <a:r>
              <a:rPr lang="fr-FR" sz="2400">
                <a:latin typeface="Times New Roman" pitchFamily="18"/>
              </a:rPr>
              <a:t> »</a:t>
            </a:r>
            <a:endParaRPr lang="en-GB" sz="2400">
              <a:latin typeface="Times New Roman" pitchFamily="18"/>
            </a:endParaRPr>
          </a:p>
        </p:txBody>
      </p:sp>
      <p:pic>
        <p:nvPicPr>
          <p:cNvPr id="4" name="Picture 5"/>
          <p:cNvPicPr>
            <a:picLocks noChangeAspect="1"/>
          </p:cNvPicPr>
          <p:nvPr/>
        </p:nvPicPr>
        <p:blipFill>
          <a:blip r:embed="rId3"/>
          <a:stretch>
            <a:fillRect/>
          </a:stretch>
        </p:blipFill>
        <p:spPr>
          <a:xfrm>
            <a:off x="2774947" y="1316909"/>
            <a:ext cx="6642101" cy="229870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225">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1388708" y="1340437"/>
            <a:ext cx="4707294" cy="4351336"/>
          </a:xfrm>
        </p:spPr>
        <p:txBody>
          <a:bodyPr/>
          <a:lstStyle/>
          <a:p>
            <a:pPr marL="0" lvl="0" indent="0">
              <a:lnSpc>
                <a:spcPct val="100000"/>
              </a:lnSpc>
              <a:spcBef>
                <a:spcPts val="0"/>
              </a:spcBef>
              <a:buNone/>
            </a:pPr>
            <a:r>
              <a:rPr lang="fr-FR" sz="2200">
                <a:latin typeface="Times New Roman" pitchFamily="18"/>
              </a:rPr>
              <a:t>« Pendant les hivers froids et brumeux de Leipzig, cela a été un réconfort d'étudier les publications que j'ai trouvées sur les Alpes et les questions alpines, et de rassembler ce que je pouvais écrire moi-même sur les montagnes que j'ai explorées. Mon travail est sans doute plein de lacunes et de défauts, mais ce qui m'a surtout encouragé à le poursuivre, c'est </a:t>
            </a:r>
            <a:r>
              <a:rPr lang="fr-FR" sz="2200" b="1">
                <a:latin typeface="Times New Roman" pitchFamily="18"/>
              </a:rPr>
              <a:t>mon amour des Alpes</a:t>
            </a:r>
            <a:r>
              <a:rPr lang="fr-FR" sz="2200">
                <a:latin typeface="Times New Roman" pitchFamily="18"/>
              </a:rPr>
              <a:t>, dans lequel j'ai passé les plus beaux jours de ma vie »</a:t>
            </a:r>
            <a:endParaRPr lang="en-GB" sz="2200">
              <a:latin typeface="Times New Roman" pitchFamily="18"/>
            </a:endParaRPr>
          </a:p>
        </p:txBody>
      </p:sp>
      <p:pic>
        <p:nvPicPr>
          <p:cNvPr id="3" name="Content Placeholder 8"/>
          <p:cNvPicPr>
            <a:picLocks noChangeAspect="1"/>
          </p:cNvPicPr>
          <p:nvPr/>
        </p:nvPicPr>
        <p:blipFill>
          <a:blip r:embed="rId3"/>
          <a:stretch>
            <a:fillRect/>
          </a:stretch>
        </p:blipFill>
        <p:spPr>
          <a:xfrm>
            <a:off x="7027676" y="1340437"/>
            <a:ext cx="3918524" cy="435133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177">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1017041" y="2953137"/>
            <a:ext cx="10226347" cy="3494059"/>
          </a:xfrm>
        </p:spPr>
        <p:txBody>
          <a:bodyPr/>
          <a:lstStyle/>
          <a:p>
            <a:pPr marL="0" lvl="0" indent="0">
              <a:spcBef>
                <a:spcPts val="0"/>
              </a:spcBef>
              <a:buNone/>
            </a:pPr>
            <a:r>
              <a:rPr lang="fr-FR" sz="2400">
                <a:latin typeface="Times New Roman" pitchFamily="18"/>
                <a:cs typeface="Times New Roman" pitchFamily="18"/>
              </a:rPr>
              <a:t>« Les Alpes seront toujours dignes de l'intérêt de ceux qui les visitent, soit pour y réconforter le corps ou l'esprit, soit pour y exercer le muscle force et l’audace,</a:t>
            </a:r>
            <a:r>
              <a:rPr lang="fr-FR" sz="2400" b="1">
                <a:latin typeface="Times New Roman" pitchFamily="18"/>
                <a:cs typeface="Times New Roman" pitchFamily="18"/>
              </a:rPr>
              <a:t> soit enfin pour observer ou étudier la Nature</a:t>
            </a:r>
            <a:r>
              <a:rPr lang="fr-FR" sz="2400">
                <a:latin typeface="Times New Roman" pitchFamily="18"/>
                <a:cs typeface="Times New Roman" pitchFamily="18"/>
              </a:rPr>
              <a:t>. Un homme qui n'a plus rien à apprendre, à désirer, à aimer, n'a plus qu’à souhaiter la mort.  La soif du plus haut, de l’Excelsior, est la condition essentielle du progrès humain. Quoique le désir de dominer, de connaître la Terre et par la suite de fouiller tous ses recoins, soit inné à l'homme, et partant respectable, encore faut-il se garder de la laisser dégénérer en manie »</a:t>
            </a:r>
          </a:p>
          <a:p>
            <a:pPr marL="0" lvl="0" indent="0">
              <a:spcBef>
                <a:spcPts val="0"/>
              </a:spcBef>
              <a:buNone/>
            </a:pPr>
            <a:r>
              <a:rPr lang="fr-FR" sz="2400">
                <a:latin typeface="Times New Roman" pitchFamily="18"/>
              </a:rPr>
              <a:t>« Personnellement, je n'ai jamais vu les Alpes comme une salle de sport, mais comme un domaine d'étude, de plaisir et de repos mental sain »</a:t>
            </a:r>
            <a:endParaRPr lang="en-GB" sz="2400">
              <a:latin typeface="Times New Roman" pitchFamily="18"/>
            </a:endParaRPr>
          </a:p>
          <a:p>
            <a:pPr marL="0" lvl="0" indent="0">
              <a:lnSpc>
                <a:spcPct val="60000"/>
              </a:lnSpc>
              <a:buNone/>
            </a:pPr>
            <a:endParaRPr lang="en-GB" sz="1500"/>
          </a:p>
        </p:txBody>
      </p:sp>
      <p:pic>
        <p:nvPicPr>
          <p:cNvPr id="3" name="Picture 4"/>
          <p:cNvPicPr>
            <a:picLocks noChangeAspect="1"/>
          </p:cNvPicPr>
          <p:nvPr/>
        </p:nvPicPr>
        <p:blipFill>
          <a:blip r:embed="rId3"/>
          <a:stretch>
            <a:fillRect/>
          </a:stretch>
        </p:blipFill>
        <p:spPr>
          <a:xfrm>
            <a:off x="1612644" y="410803"/>
            <a:ext cx="8393158" cy="226708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204">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537145"/>
            <a:ext cx="10515600" cy="1054742"/>
          </a:xfrm>
        </p:spPr>
        <p:txBody>
          <a:bodyPr anchorCtr="1"/>
          <a:lstStyle/>
          <a:p>
            <a:pPr lvl="0" algn="ctr"/>
            <a:r>
              <a:rPr lang="en-GB" sz="3200">
                <a:latin typeface="Times New Roman" pitchFamily="18"/>
                <a:cs typeface="Times New Roman" pitchFamily="18"/>
              </a:rPr>
              <a:t>Mader et la photographie</a:t>
            </a:r>
          </a:p>
        </p:txBody>
      </p:sp>
      <p:sp>
        <p:nvSpPr>
          <p:cNvPr id="3" name="Content Placeholder 3"/>
          <p:cNvSpPr txBox="1">
            <a:spLocks noGrp="1"/>
          </p:cNvSpPr>
          <p:nvPr>
            <p:ph type="body" idx="1"/>
          </p:nvPr>
        </p:nvSpPr>
        <p:spPr>
          <a:xfrm>
            <a:off x="839784" y="1847462"/>
            <a:ext cx="4534646" cy="4133462"/>
          </a:xfrm>
        </p:spPr>
        <p:txBody>
          <a:bodyPr anchor="t"/>
          <a:lstStyle/>
          <a:p>
            <a:pPr lvl="0">
              <a:lnSpc>
                <a:spcPct val="100000"/>
              </a:lnSpc>
              <a:spcBef>
                <a:spcPts val="0"/>
              </a:spcBef>
            </a:pPr>
            <a:r>
              <a:rPr lang="fr-FR" b="0">
                <a:latin typeface="Times New Roman" pitchFamily="18"/>
              </a:rPr>
              <a:t>« J'ai eu l'opportunité de poursuivre mes études de géographie dans un pays de montagne d'autant plus attrayant qu'il a gardé le charme de l'inattendu et de l'intouché. J'ai pris un grand nombre de photographies du paysage, pour lesquelles j'emporte des appareils avec des plaques du genre qui n'ont pas besoin d'être changées »</a:t>
            </a:r>
            <a:endParaRPr lang="en-GB" b="0"/>
          </a:p>
        </p:txBody>
      </p:sp>
      <p:sp>
        <p:nvSpPr>
          <p:cNvPr id="4" name="Text Placeholder 4"/>
          <p:cNvSpPr txBox="1">
            <a:spLocks noGrp="1"/>
          </p:cNvSpPr>
          <p:nvPr>
            <p:ph type="body" idx="3"/>
          </p:nvPr>
        </p:nvSpPr>
        <p:spPr>
          <a:xfrm>
            <a:off x="6096003" y="5235296"/>
            <a:ext cx="5183184" cy="558186"/>
          </a:xfrm>
        </p:spPr>
        <p:txBody>
          <a:bodyPr anchorCtr="1"/>
          <a:lstStyle/>
          <a:p>
            <a:pPr lvl="0" algn="ctr"/>
            <a:r>
              <a:rPr lang="en-GB" sz="2200" b="0">
                <a:latin typeface="Times New Roman" pitchFamily="18"/>
                <a:cs typeface="Times New Roman" pitchFamily="18"/>
              </a:rPr>
              <a:t>Mader: Photo de l’Argentera</a:t>
            </a:r>
          </a:p>
        </p:txBody>
      </p:sp>
      <p:pic>
        <p:nvPicPr>
          <p:cNvPr id="5" name="Content Placeholder 7"/>
          <p:cNvPicPr>
            <a:picLocks noGrp="1" noChangeAspect="1"/>
          </p:cNvPicPr>
          <p:nvPr>
            <p:ph idx="2"/>
          </p:nvPr>
        </p:nvPicPr>
        <p:blipFill>
          <a:blip r:embed="rId3"/>
          <a:stretch>
            <a:fillRect/>
          </a:stretch>
        </p:blipFill>
        <p:spPr>
          <a:xfrm>
            <a:off x="5523689" y="2146041"/>
            <a:ext cx="6088312" cy="2862885"/>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217">
    <p:spTree>
      <p:nvGrpSpPr>
        <p:cNvPr id="1" name=""/>
        <p:cNvGrpSpPr/>
        <p:nvPr/>
      </p:nvGrpSpPr>
      <p:grpSpPr>
        <a:xfrm>
          <a:off x="0" y="0"/>
          <a:ext cx="0" cy="0"/>
          <a:chOff x="0" y="0"/>
          <a:chExt cx="0" cy="0"/>
        </a:xfrm>
      </p:grpSpPr>
      <p:sp>
        <p:nvSpPr>
          <p:cNvPr id="2" name="Title 6"/>
          <p:cNvSpPr txBox="1">
            <a:spLocks noGrp="1"/>
          </p:cNvSpPr>
          <p:nvPr>
            <p:ph type="title"/>
          </p:nvPr>
        </p:nvSpPr>
        <p:spPr>
          <a:xfrm>
            <a:off x="2584579" y="598392"/>
            <a:ext cx="6559420" cy="819860"/>
          </a:xfrm>
        </p:spPr>
        <p:txBody>
          <a:bodyPr anchorCtr="1"/>
          <a:lstStyle/>
          <a:p>
            <a:pPr lvl="0" algn="ctr"/>
            <a:r>
              <a:rPr lang="en-GB" sz="3200">
                <a:latin typeface="Times New Roman" pitchFamily="18"/>
              </a:rPr>
              <a:t>Excursions dans les montagnes</a:t>
            </a:r>
            <a:endParaRPr lang="en-GB"/>
          </a:p>
        </p:txBody>
      </p:sp>
      <p:sp>
        <p:nvSpPr>
          <p:cNvPr id="3" name="Content Placeholder 7"/>
          <p:cNvSpPr txBox="1">
            <a:spLocks noGrp="1"/>
          </p:cNvSpPr>
          <p:nvPr>
            <p:ph idx="1"/>
          </p:nvPr>
        </p:nvSpPr>
        <p:spPr>
          <a:xfrm>
            <a:off x="2444620" y="1598618"/>
            <a:ext cx="7091263" cy="4307665"/>
          </a:xfrm>
        </p:spPr>
        <p:txBody>
          <a:bodyPr/>
          <a:lstStyle/>
          <a:p>
            <a:pPr marL="0" lvl="0" indent="0">
              <a:lnSpc>
                <a:spcPct val="100000"/>
              </a:lnSpc>
              <a:spcAft>
                <a:spcPts val="800"/>
              </a:spcAft>
              <a:buNone/>
            </a:pPr>
            <a:r>
              <a:rPr lang="fr-FR" sz="2400">
                <a:latin typeface="Times New Roman" pitchFamily="18"/>
              </a:rPr>
              <a:t>Pendant la période allant de 1892 </a:t>
            </a:r>
            <a:r>
              <a:rPr lang="fr-FR" sz="2400">
                <a:latin typeface="Times New Roman" pitchFamily="18"/>
                <a:cs typeface="Times New Roman" pitchFamily="18"/>
              </a:rPr>
              <a:t>à</a:t>
            </a:r>
            <a:r>
              <a:rPr lang="fr-FR" sz="2400">
                <a:latin typeface="Times New Roman" pitchFamily="18"/>
              </a:rPr>
              <a:t> 1915 Mader </a:t>
            </a:r>
            <a:r>
              <a:rPr lang="en-GB" sz="2400">
                <a:latin typeface="Times New Roman" pitchFamily="18"/>
              </a:rPr>
              <a:t>a</a:t>
            </a:r>
            <a:r>
              <a:rPr lang="en-GB" sz="2400" i="1">
                <a:latin typeface="Times New Roman" pitchFamily="18"/>
              </a:rPr>
              <a:t> </a:t>
            </a:r>
            <a:r>
              <a:rPr lang="fr-FR" sz="2400">
                <a:latin typeface="Times New Roman" pitchFamily="18"/>
              </a:rPr>
              <a:t>publié de nombreux articles dans </a:t>
            </a:r>
            <a:r>
              <a:rPr lang="en-GB" sz="2400" i="1">
                <a:latin typeface="Times New Roman" pitchFamily="18"/>
              </a:rPr>
              <a:t>Il Rivista Mensile del Club Alpino Italiano </a:t>
            </a:r>
            <a:r>
              <a:rPr lang="fr-FR" sz="2400">
                <a:latin typeface="Times New Roman" pitchFamily="18"/>
              </a:rPr>
              <a:t>au sujet de ses excursions aux:</a:t>
            </a:r>
            <a:endParaRPr lang="en-GB" sz="2400">
              <a:latin typeface="Times New Roman" pitchFamily="18"/>
            </a:endParaRPr>
          </a:p>
          <a:p>
            <a:pPr marL="457200" lvl="1" indent="0">
              <a:lnSpc>
                <a:spcPct val="100000"/>
              </a:lnSpc>
              <a:spcBef>
                <a:spcPts val="0"/>
              </a:spcBef>
              <a:buNone/>
            </a:pPr>
            <a:r>
              <a:rPr lang="en-GB">
                <a:latin typeface="Times New Roman" pitchFamily="18"/>
              </a:rPr>
              <a:t>     Alpes Maritimes</a:t>
            </a:r>
          </a:p>
          <a:p>
            <a:pPr marL="457200" lvl="1" indent="0">
              <a:lnSpc>
                <a:spcPct val="100000"/>
              </a:lnSpc>
              <a:spcBef>
                <a:spcPts val="0"/>
              </a:spcBef>
              <a:buNone/>
            </a:pPr>
            <a:r>
              <a:rPr lang="en-GB">
                <a:latin typeface="Times New Roman" pitchFamily="18"/>
              </a:rPr>
              <a:t>     Alpi Liguri</a:t>
            </a:r>
          </a:p>
          <a:p>
            <a:pPr marL="457200" lvl="1" indent="0">
              <a:lnSpc>
                <a:spcPct val="100000"/>
              </a:lnSpc>
              <a:spcBef>
                <a:spcPts val="0"/>
              </a:spcBef>
              <a:buNone/>
            </a:pPr>
            <a:r>
              <a:rPr lang="en-GB">
                <a:latin typeface="Times New Roman" pitchFamily="18"/>
              </a:rPr>
              <a:t>     Monts de Provence</a:t>
            </a:r>
          </a:p>
          <a:p>
            <a:pPr marL="457200" lvl="1" indent="0">
              <a:lnSpc>
                <a:spcPct val="100000"/>
              </a:lnSpc>
              <a:spcBef>
                <a:spcPts val="0"/>
              </a:spcBef>
              <a:buNone/>
            </a:pPr>
            <a:r>
              <a:rPr lang="en-GB">
                <a:latin typeface="Times New Roman" pitchFamily="18"/>
              </a:rPr>
              <a:t>     Alpes du Dauphiné (1903)</a:t>
            </a:r>
          </a:p>
          <a:p>
            <a:pPr marL="457200" lvl="1" indent="0">
              <a:lnSpc>
                <a:spcPct val="100000"/>
              </a:lnSpc>
              <a:spcBef>
                <a:spcPts val="0"/>
              </a:spcBef>
              <a:buNone/>
            </a:pPr>
            <a:r>
              <a:rPr lang="en-GB">
                <a:latin typeface="Times New Roman" pitchFamily="18"/>
              </a:rPr>
              <a:t>     Alpi Apuane (1904)</a:t>
            </a:r>
          </a:p>
          <a:p>
            <a:pPr marL="457200" lvl="1" indent="0">
              <a:lnSpc>
                <a:spcPct val="100000"/>
              </a:lnSpc>
              <a:spcBef>
                <a:spcPts val="0"/>
              </a:spcBef>
              <a:buNone/>
            </a:pPr>
            <a:r>
              <a:rPr lang="en-GB">
                <a:latin typeface="Times New Roman" pitchFamily="18"/>
              </a:rPr>
              <a:t>     Alpes Cottiennes (1904)</a:t>
            </a:r>
          </a:p>
          <a:p>
            <a:pPr marL="457200" lvl="1" indent="0">
              <a:lnSpc>
                <a:spcPct val="100000"/>
              </a:lnSpc>
              <a:spcBef>
                <a:spcPts val="0"/>
              </a:spcBef>
              <a:buNone/>
            </a:pPr>
            <a:r>
              <a:rPr lang="en-GB">
                <a:latin typeface="Times New Roman" pitchFamily="18"/>
              </a:rPr>
              <a:t>     Val d'Aosta (1907)</a:t>
            </a:r>
          </a:p>
          <a:p>
            <a:pPr marL="0" lvl="0" indent="0">
              <a:lnSpc>
                <a:spcPct val="100000"/>
              </a:lnSpc>
              <a:spcAft>
                <a:spcPts val="800"/>
              </a:spcAft>
              <a:buNone/>
            </a:pPr>
            <a:endParaRPr lang="en-GB" sz="24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223">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GB" sz="3200">
                <a:latin typeface="Times New Roman" pitchFamily="18"/>
                <a:cs typeface="Times New Roman" pitchFamily="18"/>
              </a:rPr>
              <a:t>Mader : Baisse de Valmasque, Mont Capelet, Lac du Basto</a:t>
            </a:r>
          </a:p>
        </p:txBody>
      </p:sp>
      <p:pic>
        <p:nvPicPr>
          <p:cNvPr id="3" name="Content Placeholder 12"/>
          <p:cNvPicPr>
            <a:picLocks noGrp="1" noChangeAspect="1"/>
          </p:cNvPicPr>
          <p:nvPr>
            <p:ph idx="1"/>
          </p:nvPr>
        </p:nvPicPr>
        <p:blipFill>
          <a:blip r:embed="rId2"/>
          <a:stretch>
            <a:fillRect/>
          </a:stretch>
        </p:blipFill>
        <p:spPr>
          <a:xfrm>
            <a:off x="1928231" y="1845341"/>
            <a:ext cx="8335542" cy="4143951"/>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213">
    <p:spTree>
      <p:nvGrpSpPr>
        <p:cNvPr id="1" name=""/>
        <p:cNvGrpSpPr/>
        <p:nvPr/>
      </p:nvGrpSpPr>
      <p:grpSpPr>
        <a:xfrm>
          <a:off x="0" y="0"/>
          <a:ext cx="0" cy="0"/>
          <a:chOff x="0" y="0"/>
          <a:chExt cx="0" cy="0"/>
        </a:xfrm>
      </p:grpSpPr>
      <p:sp>
        <p:nvSpPr>
          <p:cNvPr id="2" name="Title 4"/>
          <p:cNvSpPr txBox="1">
            <a:spLocks noGrp="1"/>
          </p:cNvSpPr>
          <p:nvPr>
            <p:ph type="title"/>
          </p:nvPr>
        </p:nvSpPr>
        <p:spPr/>
        <p:txBody>
          <a:bodyPr anchorCtr="1"/>
          <a:lstStyle/>
          <a:p>
            <a:pPr lvl="0" algn="ctr"/>
            <a:r>
              <a:rPr lang="en-GB" sz="3200">
                <a:latin typeface="Times New Roman" pitchFamily="18"/>
                <a:cs typeface="Times New Roman" pitchFamily="18"/>
              </a:rPr>
              <a:t>Ascension du Monte Clapier (3045 m.) en 1893</a:t>
            </a:r>
          </a:p>
        </p:txBody>
      </p:sp>
      <p:sp>
        <p:nvSpPr>
          <p:cNvPr id="3" name="Content Placeholder 2"/>
          <p:cNvSpPr txBox="1">
            <a:spLocks noGrp="1"/>
          </p:cNvSpPr>
          <p:nvPr>
            <p:ph idx="1"/>
          </p:nvPr>
        </p:nvSpPr>
        <p:spPr>
          <a:xfrm>
            <a:off x="688899" y="1690689"/>
            <a:ext cx="5254700" cy="4463204"/>
          </a:xfrm>
        </p:spPr>
        <p:txBody>
          <a:bodyPr/>
          <a:lstStyle/>
          <a:p>
            <a:pPr marL="0" lvl="0" indent="0">
              <a:lnSpc>
                <a:spcPct val="100000"/>
              </a:lnSpc>
              <a:spcBef>
                <a:spcPts val="0"/>
              </a:spcBef>
              <a:buNone/>
            </a:pPr>
            <a:r>
              <a:rPr lang="fr-FR" sz="2400">
                <a:latin typeface="Times New Roman" pitchFamily="18"/>
              </a:rPr>
              <a:t>« J'ai fait l'ascension avec M. Symington, écossais. Dans notre descente, nous sommes arrivés à un champ de neige qui avait une pente de 30 degrés. Nous n'avions ni piolets, ni crampons, ni bâtons à pointe métallique, donc il n'y avait rien d'autre à faire que glisser. J'ai eu du mal à retenir un rire quand je l'ai vu rouler vers le bas, jambes et bras en l'air, ses biens volants ça et là; il a essayé de s'asseoir sur sa veste en laine, mais elle est restée en haut »</a:t>
            </a:r>
            <a:endParaRPr lang="en-GB" sz="2400"/>
          </a:p>
        </p:txBody>
      </p:sp>
      <p:pic>
        <p:nvPicPr>
          <p:cNvPr id="4" name="Content Placeholder 5"/>
          <p:cNvPicPr>
            <a:picLocks noGrp="1" noChangeAspect="1"/>
          </p:cNvPicPr>
          <p:nvPr>
            <p:ph idx="2"/>
          </p:nvPr>
        </p:nvPicPr>
        <p:blipFill>
          <a:blip r:embed="rId2"/>
          <a:stretch>
            <a:fillRect/>
          </a:stretch>
        </p:blipFill>
        <p:spPr>
          <a:xfrm>
            <a:off x="6321494" y="2082326"/>
            <a:ext cx="5181603" cy="3445962"/>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19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GB" sz="3200" i="1">
                <a:latin typeface="Times New Roman" pitchFamily="18"/>
                <a:cs typeface="Times New Roman" pitchFamily="18"/>
              </a:rPr>
              <a:t>La Vegétation des Alpes Maritimes</a:t>
            </a:r>
            <a:r>
              <a:rPr lang="en-GB" sz="3200">
                <a:latin typeface="Times New Roman" pitchFamily="18"/>
                <a:cs typeface="Times New Roman" pitchFamily="18"/>
              </a:rPr>
              <a:t>, 1903</a:t>
            </a:r>
          </a:p>
        </p:txBody>
      </p:sp>
      <p:sp>
        <p:nvSpPr>
          <p:cNvPr id="3" name="Content Placeholder 2"/>
          <p:cNvSpPr txBox="1">
            <a:spLocks noGrp="1"/>
          </p:cNvSpPr>
          <p:nvPr>
            <p:ph idx="1"/>
          </p:nvPr>
        </p:nvSpPr>
        <p:spPr>
          <a:xfrm>
            <a:off x="5887620" y="2114595"/>
            <a:ext cx="5029200" cy="3637090"/>
          </a:xfrm>
        </p:spPr>
        <p:txBody>
          <a:bodyPr/>
          <a:lstStyle/>
          <a:p>
            <a:pPr marL="0" lvl="0" indent="0">
              <a:lnSpc>
                <a:spcPct val="100000"/>
              </a:lnSpc>
              <a:spcBef>
                <a:spcPts val="0"/>
              </a:spcBef>
              <a:buNone/>
            </a:pPr>
            <a:r>
              <a:rPr lang="fr-FR" sz="2400">
                <a:latin typeface="Times New Roman" pitchFamily="18"/>
              </a:rPr>
              <a:t>« La richesse extraordinaire de notre flore dépasse sensiblement celles de toutes les autres parties de même grandeur des Alpes et même de l’Europe. </a:t>
            </a:r>
            <a:r>
              <a:rPr lang="fr-FR" sz="2400" b="1">
                <a:latin typeface="Times New Roman" pitchFamily="18"/>
              </a:rPr>
              <a:t>L’extrême diversité des conditions altitudinaires, climatériques et géologiques, ainsi que la position favorable des Alpes Maritimes, sont les causes principales de cette richesse »</a:t>
            </a:r>
            <a:endParaRPr lang="en-GB" b="1"/>
          </a:p>
        </p:txBody>
      </p:sp>
      <p:pic>
        <p:nvPicPr>
          <p:cNvPr id="4" name="Picture 4"/>
          <p:cNvPicPr>
            <a:picLocks noChangeAspect="1"/>
          </p:cNvPicPr>
          <p:nvPr/>
        </p:nvPicPr>
        <p:blipFill>
          <a:blip r:embed="rId2"/>
          <a:stretch>
            <a:fillRect/>
          </a:stretch>
        </p:blipFill>
        <p:spPr>
          <a:xfrm rot="5400013">
            <a:off x="1267408" y="2376631"/>
            <a:ext cx="4341854" cy="325639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198">
    <p:spTree>
      <p:nvGrpSpPr>
        <p:cNvPr id="1" name=""/>
        <p:cNvGrpSpPr/>
        <p:nvPr/>
      </p:nvGrpSpPr>
      <p:grpSpPr>
        <a:xfrm>
          <a:off x="0" y="0"/>
          <a:ext cx="0" cy="0"/>
          <a:chOff x="0" y="0"/>
          <a:chExt cx="0" cy="0"/>
        </a:xfrm>
      </p:grpSpPr>
      <p:pic>
        <p:nvPicPr>
          <p:cNvPr id="2" name="Content Placeholder 6"/>
          <p:cNvPicPr>
            <a:picLocks noGrp="1" noChangeAspect="1"/>
          </p:cNvPicPr>
          <p:nvPr>
            <p:ph idx="1"/>
          </p:nvPr>
        </p:nvPicPr>
        <p:blipFill>
          <a:blip r:embed="rId2"/>
          <a:stretch>
            <a:fillRect/>
          </a:stretch>
        </p:blipFill>
        <p:spPr>
          <a:xfrm>
            <a:off x="7079001" y="702597"/>
            <a:ext cx="3651199" cy="5196324"/>
          </a:xfrm>
        </p:spPr>
      </p:pic>
      <p:sp>
        <p:nvSpPr>
          <p:cNvPr id="3" name="Content Placeholder 4"/>
          <p:cNvSpPr txBox="1">
            <a:spLocks noGrp="1"/>
          </p:cNvSpPr>
          <p:nvPr>
            <p:ph idx="2"/>
          </p:nvPr>
        </p:nvSpPr>
        <p:spPr>
          <a:xfrm>
            <a:off x="911428" y="1332984"/>
            <a:ext cx="5508034" cy="4162751"/>
          </a:xfrm>
        </p:spPr>
        <p:txBody>
          <a:bodyPr/>
          <a:lstStyle/>
          <a:p>
            <a:pPr marL="0" lvl="0" indent="0">
              <a:buNone/>
            </a:pPr>
            <a:r>
              <a:rPr lang="fr-FR" sz="2400">
                <a:latin typeface="Times New Roman" pitchFamily="18"/>
              </a:rPr>
              <a:t>« Il faut surtout rendre hommage au </a:t>
            </a:r>
            <a:r>
              <a:rPr lang="fr-FR" sz="2400" i="1">
                <a:latin typeface="Times New Roman" pitchFamily="18"/>
              </a:rPr>
              <a:t>Saxifraga florulenta</a:t>
            </a:r>
            <a:r>
              <a:rPr lang="fr-FR" sz="2400">
                <a:latin typeface="Times New Roman" pitchFamily="18"/>
              </a:rPr>
              <a:t>, décrite par Mattirolo comme « </a:t>
            </a:r>
            <a:r>
              <a:rPr lang="fr-FR" sz="2400" b="1">
                <a:latin typeface="Times New Roman" pitchFamily="18"/>
              </a:rPr>
              <a:t>la plus belles des saxifrages, le trésor des Alpes Maritimes </a:t>
            </a:r>
            <a:r>
              <a:rPr lang="fr-FR" sz="2400">
                <a:latin typeface="Times New Roman" pitchFamily="18"/>
              </a:rPr>
              <a:t>». </a:t>
            </a:r>
          </a:p>
          <a:p>
            <a:pPr marL="0" lvl="0" indent="0">
              <a:buNone/>
            </a:pPr>
            <a:endParaRPr lang="fr-FR" sz="2400">
              <a:latin typeface="Times New Roman" pitchFamily="18"/>
            </a:endParaRPr>
          </a:p>
          <a:p>
            <a:pPr marL="0" lvl="0" indent="0">
              <a:buNone/>
            </a:pPr>
            <a:r>
              <a:rPr lang="fr-FR" sz="2400">
                <a:latin typeface="Times New Roman" pitchFamily="18"/>
              </a:rPr>
              <a:t>Limité aux parois presque verticales, surtout ombragées et peu humides, dans la zone supérieure à 2,000 mètres, il fleurit rarement, parce que chaque rosette ne fructifie qu’une fois dans sa longue vie. Il n’est donné de le cueillir qu’aux vaillants, aux patients et aux fortunés »</a:t>
            </a:r>
            <a:endParaRPr lang="en-GB"/>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name="Slide216">
    <p:spTree>
      <p:nvGrpSpPr>
        <p:cNvPr id="1" name=""/>
        <p:cNvGrpSpPr/>
        <p:nvPr/>
      </p:nvGrpSpPr>
      <p:grpSpPr>
        <a:xfrm>
          <a:off x="0" y="0"/>
          <a:ext cx="0" cy="0"/>
          <a:chOff x="0" y="0"/>
          <a:chExt cx="0" cy="0"/>
        </a:xfrm>
      </p:grpSpPr>
      <p:sp>
        <p:nvSpPr>
          <p:cNvPr id="2" name="Title 3"/>
          <p:cNvSpPr txBox="1">
            <a:spLocks noGrp="1"/>
          </p:cNvSpPr>
          <p:nvPr>
            <p:ph type="title"/>
          </p:nvPr>
        </p:nvSpPr>
        <p:spPr>
          <a:xfrm>
            <a:off x="838203" y="365129"/>
            <a:ext cx="10515600" cy="1090449"/>
          </a:xfrm>
        </p:spPr>
        <p:txBody>
          <a:bodyPr anchorCtr="1"/>
          <a:lstStyle/>
          <a:p>
            <a:pPr lvl="0" algn="ctr"/>
            <a:r>
              <a:rPr lang="fr-FR" sz="3200" i="1">
                <a:latin typeface="Times New Roman" pitchFamily="18"/>
                <a:cs typeface="Times New Roman" pitchFamily="18"/>
              </a:rPr>
              <a:t>La flore et les jardins de la Riviera,</a:t>
            </a:r>
            <a:r>
              <a:rPr lang="fr-FR" sz="3200">
                <a:latin typeface="Times New Roman" pitchFamily="18"/>
                <a:cs typeface="Times New Roman" pitchFamily="18"/>
              </a:rPr>
              <a:t>1912</a:t>
            </a:r>
            <a:endParaRPr lang="en-GB" sz="3200">
              <a:latin typeface="Times New Roman" pitchFamily="18"/>
              <a:cs typeface="Times New Roman" pitchFamily="18"/>
            </a:endParaRPr>
          </a:p>
        </p:txBody>
      </p:sp>
      <p:sp>
        <p:nvSpPr>
          <p:cNvPr id="3" name="Content Placeholder 4"/>
          <p:cNvSpPr txBox="1">
            <a:spLocks noGrp="1"/>
          </p:cNvSpPr>
          <p:nvPr>
            <p:ph idx="1"/>
          </p:nvPr>
        </p:nvSpPr>
        <p:spPr>
          <a:xfrm>
            <a:off x="954295" y="1834953"/>
            <a:ext cx="4690725" cy="4351336"/>
          </a:xfrm>
        </p:spPr>
        <p:txBody>
          <a:bodyPr/>
          <a:lstStyle/>
          <a:p>
            <a:pPr marL="0" lvl="0" indent="0">
              <a:lnSpc>
                <a:spcPct val="100000"/>
              </a:lnSpc>
              <a:spcBef>
                <a:spcPts val="0"/>
              </a:spcBef>
              <a:buNone/>
            </a:pPr>
            <a:r>
              <a:rPr lang="fr-FR" sz="2200">
                <a:latin typeface="Times New Roman" pitchFamily="18"/>
              </a:rPr>
              <a:t>« </a:t>
            </a:r>
            <a:r>
              <a:rPr lang="fr-FR" sz="2200" b="1">
                <a:latin typeface="Times New Roman" pitchFamily="18"/>
              </a:rPr>
              <a:t>Ce qui frappe le plus les voyageurs venant du Nord, ce sont les palmiers. </a:t>
            </a:r>
            <a:r>
              <a:rPr lang="fr-FR" sz="2200">
                <a:latin typeface="Times New Roman" pitchFamily="18"/>
              </a:rPr>
              <a:t>Le nombre d’espèces cultivées aujourd’hui à l’air libre s’élève à une centaine, dont la plus anciennement introduite et la plus répandue est le dattier (</a:t>
            </a:r>
            <a:r>
              <a:rPr lang="fr-FR" sz="2200" i="1">
                <a:latin typeface="Times New Roman" pitchFamily="18"/>
              </a:rPr>
              <a:t>Phœnix dactylifera</a:t>
            </a:r>
            <a:r>
              <a:rPr lang="fr-FR" sz="2200">
                <a:latin typeface="Times New Roman" pitchFamily="18"/>
              </a:rPr>
              <a:t>). Sur le sol sablonneux de Bordighera, le dattier est cultivé en grand, pour ses jeunes feuilles appréciées dans certaines cérémonies du culte catholique et israélite »</a:t>
            </a:r>
            <a:endParaRPr lang="en-GB" sz="2200">
              <a:latin typeface="Times New Roman" pitchFamily="18"/>
            </a:endParaRPr>
          </a:p>
        </p:txBody>
      </p:sp>
      <p:sp>
        <p:nvSpPr>
          <p:cNvPr id="4" name="TextBox 9"/>
          <p:cNvSpPr txBox="1"/>
          <p:nvPr/>
        </p:nvSpPr>
        <p:spPr>
          <a:xfrm>
            <a:off x="6439442" y="5376287"/>
            <a:ext cx="4798268" cy="461662"/>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Times New Roman" pitchFamily="18"/>
                <a:ea typeface="Calibri" pitchFamily="34"/>
              </a:rPr>
              <a:t>Promenade des Anglais, Nice, 1882</a:t>
            </a:r>
            <a:endParaRPr lang="en-GB" sz="2400" b="0" i="0" u="none" strike="noStrike" kern="1200" cap="none" spc="0" baseline="0">
              <a:solidFill>
                <a:srgbClr val="000000"/>
              </a:solidFill>
              <a:uFillTx/>
              <a:latin typeface="Calibri"/>
            </a:endParaRPr>
          </a:p>
        </p:txBody>
      </p:sp>
      <p:pic>
        <p:nvPicPr>
          <p:cNvPr id="5" name="Content Placeholder 6"/>
          <p:cNvPicPr>
            <a:picLocks noGrp="1" noChangeAspect="1"/>
          </p:cNvPicPr>
          <p:nvPr>
            <p:ph idx="2"/>
          </p:nvPr>
        </p:nvPicPr>
        <p:blipFill>
          <a:blip r:embed="rId3"/>
          <a:stretch>
            <a:fillRect/>
          </a:stretch>
        </p:blipFill>
        <p:spPr>
          <a:xfrm>
            <a:off x="5798786" y="1987987"/>
            <a:ext cx="5702655" cy="3171843"/>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208">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GB" sz="3200">
                <a:latin typeface="Times New Roman" pitchFamily="18"/>
              </a:rPr>
              <a:t>Cima Bicknell (2,600 m.)</a:t>
            </a:r>
            <a:endParaRPr lang="en-GB" sz="3200"/>
          </a:p>
        </p:txBody>
      </p:sp>
      <p:sp>
        <p:nvSpPr>
          <p:cNvPr id="3" name="Content Placeholder 2"/>
          <p:cNvSpPr txBox="1">
            <a:spLocks noGrp="1"/>
          </p:cNvSpPr>
          <p:nvPr>
            <p:ph idx="1"/>
          </p:nvPr>
        </p:nvSpPr>
        <p:spPr>
          <a:xfrm>
            <a:off x="838203" y="1756004"/>
            <a:ext cx="4788155" cy="4015331"/>
          </a:xfrm>
        </p:spPr>
        <p:txBody>
          <a:bodyPr/>
          <a:lstStyle/>
          <a:p>
            <a:pPr marL="0" lvl="0" indent="0">
              <a:buNone/>
            </a:pPr>
            <a:r>
              <a:rPr lang="fr-FR" sz="2400">
                <a:latin typeface="Times New Roman" pitchFamily="18"/>
              </a:rPr>
              <a:t>« </a:t>
            </a:r>
            <a:r>
              <a:rPr lang="fr-FR" sz="2400" b="1">
                <a:latin typeface="Times New Roman" pitchFamily="18"/>
              </a:rPr>
              <a:t>J'ai remonté le Val Fontanalba jusqu’à la crête entre Baissa Fontanalba et Monte Santa Maria. Voici un long sommet, avec plusieurs points plus élevés, qui se doit d’avoir un nom. On ne saurait mieux faire que de penser à M. Clarence Bicknell, qui depuis de nombreux étés explore les gravures rupestres préhistoriques de cette région »</a:t>
            </a:r>
          </a:p>
          <a:p>
            <a:pPr marL="0" lvl="0" indent="0">
              <a:buNone/>
            </a:pPr>
            <a:r>
              <a:rPr lang="en-GB" sz="2400">
                <a:latin typeface="Times New Roman" pitchFamily="18"/>
                <a:cs typeface="Times New Roman" pitchFamily="18"/>
              </a:rPr>
              <a:t>        		    Fritz Mader, 1907</a:t>
            </a:r>
          </a:p>
        </p:txBody>
      </p:sp>
      <p:pic>
        <p:nvPicPr>
          <p:cNvPr id="4" name="Content Placeholder 7"/>
          <p:cNvPicPr>
            <a:picLocks noGrp="1" noChangeAspect="1"/>
          </p:cNvPicPr>
          <p:nvPr>
            <p:ph idx="2"/>
          </p:nvPr>
        </p:nvPicPr>
        <p:blipFill>
          <a:blip r:embed="rId2"/>
          <a:stretch>
            <a:fillRect/>
          </a:stretch>
        </p:blipFill>
        <p:spPr>
          <a:xfrm>
            <a:off x="5747013" y="1756004"/>
            <a:ext cx="5110709" cy="3833036"/>
          </a:xfrm>
        </p:spPr>
      </p:pic>
      <p:sp>
        <p:nvSpPr>
          <p:cNvPr id="5" name="TextBox 9"/>
          <p:cNvSpPr txBox="1"/>
          <p:nvPr/>
        </p:nvSpPr>
        <p:spPr>
          <a:xfrm>
            <a:off x="7051615" y="5771336"/>
            <a:ext cx="3109426" cy="460894"/>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Times New Roman" pitchFamily="18"/>
                <a:ea typeface="Calibri" pitchFamily="34"/>
              </a:rPr>
              <a:t>Graham Avery, 2012</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186">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GB" sz="3200">
                <a:latin typeface="Times New Roman" pitchFamily="18"/>
                <a:cs typeface="Times New Roman" pitchFamily="18"/>
              </a:rPr>
              <a:t>Dente Mader &amp; Torrione Mader (2,200m.)</a:t>
            </a:r>
          </a:p>
        </p:txBody>
      </p:sp>
      <p:pic>
        <p:nvPicPr>
          <p:cNvPr id="3" name="Content Placeholder 4"/>
          <p:cNvPicPr>
            <a:picLocks noGrp="1" noChangeAspect="1"/>
          </p:cNvPicPr>
          <p:nvPr>
            <p:ph idx="1"/>
          </p:nvPr>
        </p:nvPicPr>
        <p:blipFill>
          <a:blip r:embed="rId2"/>
          <a:stretch>
            <a:fillRect/>
          </a:stretch>
        </p:blipFill>
        <p:spPr>
          <a:xfrm>
            <a:off x="2827388" y="1825627"/>
            <a:ext cx="6537219" cy="4351336"/>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201">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663708"/>
            <a:ext cx="10515600" cy="936491"/>
          </a:xfrm>
        </p:spPr>
        <p:txBody>
          <a:bodyPr anchorCtr="1"/>
          <a:lstStyle/>
          <a:p>
            <a:pPr lvl="0" algn="ctr"/>
            <a:r>
              <a:rPr lang="fr-FR" sz="2900">
                <a:latin typeface="Times New Roman" pitchFamily="18"/>
              </a:rPr>
              <a:t>Un Parc National dans l'Argentera</a:t>
            </a:r>
            <a:r>
              <a:rPr lang="fr-FR" sz="2900" i="1">
                <a:latin typeface="Times New Roman" pitchFamily="18"/>
              </a:rPr>
              <a:t/>
            </a:r>
            <a:br>
              <a:rPr lang="fr-FR" sz="2900" i="1">
                <a:latin typeface="Times New Roman" pitchFamily="18"/>
              </a:rPr>
            </a:br>
            <a:r>
              <a:rPr lang="en-GB" sz="2200">
                <a:latin typeface="Times New Roman" pitchFamily="18"/>
              </a:rPr>
              <a:t> </a:t>
            </a:r>
            <a:r>
              <a:rPr lang="en-GB" sz="2900" i="1">
                <a:latin typeface="Times New Roman" pitchFamily="18"/>
              </a:rPr>
              <a:t>Rivista Mensile del Club Alpino Italiano</a:t>
            </a:r>
            <a:r>
              <a:rPr lang="it-IT" sz="2900">
                <a:latin typeface="Times New Roman" pitchFamily="18"/>
              </a:rPr>
              <a:t>, 1914</a:t>
            </a:r>
            <a:endParaRPr lang="en-GB" sz="2900"/>
          </a:p>
        </p:txBody>
      </p:sp>
      <p:sp>
        <p:nvSpPr>
          <p:cNvPr id="3" name="Content Placeholder 2"/>
          <p:cNvSpPr txBox="1">
            <a:spLocks noGrp="1"/>
          </p:cNvSpPr>
          <p:nvPr>
            <p:ph idx="1"/>
          </p:nvPr>
        </p:nvSpPr>
        <p:spPr>
          <a:xfrm>
            <a:off x="914400" y="2021308"/>
            <a:ext cx="5579705" cy="3446428"/>
          </a:xfrm>
        </p:spPr>
        <p:txBody>
          <a:bodyPr/>
          <a:lstStyle/>
          <a:p>
            <a:pPr marL="0" lvl="0" indent="0">
              <a:buNone/>
            </a:pPr>
            <a:r>
              <a:rPr lang="fr-FR" sz="2400">
                <a:latin typeface="Times New Roman" pitchFamily="18"/>
              </a:rPr>
              <a:t>Dans cet article, Mader propose la création d'un parc national dans l'Argentera. Il énumère les sites qui devraient être protégés, en particulier là où les arbres sont menacés par des dégâts ou par la déforestation, ou la flore locale mérite d’être protégée. Il cite environ 100 espèces de fleurs, d'arbustes et d'arbres qui poussent dans les Alpes Maritimes et Liguriennes.</a:t>
            </a:r>
            <a:endParaRPr lang="en-GB" sz="2400">
              <a:latin typeface="Times New Roman" pitchFamily="18"/>
            </a:endParaRPr>
          </a:p>
        </p:txBody>
      </p:sp>
      <p:pic>
        <p:nvPicPr>
          <p:cNvPr id="4" name="Content Placeholder 5"/>
          <p:cNvPicPr>
            <a:picLocks noGrp="1" noChangeAspect="1"/>
          </p:cNvPicPr>
          <p:nvPr>
            <p:ph idx="2"/>
          </p:nvPr>
        </p:nvPicPr>
        <p:blipFill>
          <a:blip r:embed="rId2"/>
          <a:stretch>
            <a:fillRect/>
          </a:stretch>
        </p:blipFill>
        <p:spPr>
          <a:xfrm>
            <a:off x="6687866" y="1901238"/>
            <a:ext cx="4370246" cy="3803647"/>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199">
    <p:spTree>
      <p:nvGrpSpPr>
        <p:cNvPr id="1" name=""/>
        <p:cNvGrpSpPr/>
        <p:nvPr/>
      </p:nvGrpSpPr>
      <p:grpSpPr>
        <a:xfrm>
          <a:off x="0" y="0"/>
          <a:ext cx="0" cy="0"/>
          <a:chOff x="0" y="0"/>
          <a:chExt cx="0" cy="0"/>
        </a:xfrm>
      </p:grpSpPr>
      <p:sp>
        <p:nvSpPr>
          <p:cNvPr id="2" name="Title 3"/>
          <p:cNvSpPr txBox="1">
            <a:spLocks noGrp="1"/>
          </p:cNvSpPr>
          <p:nvPr>
            <p:ph type="title"/>
          </p:nvPr>
        </p:nvSpPr>
        <p:spPr>
          <a:xfrm>
            <a:off x="2136715" y="4228002"/>
            <a:ext cx="7735074" cy="1417018"/>
          </a:xfrm>
        </p:spPr>
        <p:txBody>
          <a:bodyPr/>
          <a:lstStyle/>
          <a:p>
            <a:pPr lvl="0"/>
            <a:r>
              <a:rPr lang="en-GB" sz="2400">
                <a:latin typeface="Times New Roman" pitchFamily="18"/>
                <a:cs typeface="Times New Roman" pitchFamily="18"/>
              </a:rPr>
              <a:t>Le </a:t>
            </a:r>
            <a:r>
              <a:rPr lang="en-GB" sz="2400" i="1">
                <a:latin typeface="Times New Roman" pitchFamily="18"/>
                <a:cs typeface="Times New Roman" pitchFamily="18"/>
              </a:rPr>
              <a:t>Parco Naturale dell'Argentera </a:t>
            </a:r>
            <a:r>
              <a:rPr lang="en-GB" sz="2400">
                <a:latin typeface="Times New Roman" pitchFamily="18"/>
                <a:cs typeface="Times New Roman" pitchFamily="18"/>
              </a:rPr>
              <a:t>a été créé finalement en 1980, </a:t>
            </a:r>
            <a:r>
              <a:rPr lang="fr-FR" sz="2400">
                <a:latin typeface="Times New Roman" pitchFamily="18"/>
                <a:cs typeface="Times New Roman" pitchFamily="18"/>
              </a:rPr>
              <a:t>à côté du </a:t>
            </a:r>
            <a:r>
              <a:rPr lang="fr-FR" sz="2400" i="1">
                <a:latin typeface="Times New Roman" pitchFamily="18"/>
                <a:cs typeface="Times New Roman" pitchFamily="18"/>
              </a:rPr>
              <a:t>Parc national de Mercantour </a:t>
            </a:r>
            <a:r>
              <a:rPr lang="fr-FR" sz="2400">
                <a:latin typeface="Times New Roman" pitchFamily="18"/>
                <a:cs typeface="Times New Roman" pitchFamily="18"/>
              </a:rPr>
              <a:t>crée en 1979</a:t>
            </a:r>
            <a:r>
              <a:rPr lang="en-GB" sz="2400">
                <a:latin typeface="Times New Roman" pitchFamily="18"/>
                <a:cs typeface="Times New Roman" pitchFamily="18"/>
              </a:rPr>
              <a:t>.</a:t>
            </a:r>
            <a:br>
              <a:rPr lang="en-GB" sz="2400">
                <a:latin typeface="Times New Roman" pitchFamily="18"/>
                <a:cs typeface="Times New Roman" pitchFamily="18"/>
              </a:rPr>
            </a:br>
            <a:r>
              <a:rPr lang="en-GB" sz="2400">
                <a:latin typeface="Times New Roman" pitchFamily="18"/>
                <a:cs typeface="Times New Roman" pitchFamily="18"/>
              </a:rPr>
              <a:t>Il est devenu le </a:t>
            </a:r>
            <a:r>
              <a:rPr lang="en-GB" sz="2400" i="1">
                <a:latin typeface="Times New Roman" pitchFamily="18"/>
                <a:cs typeface="Times New Roman" pitchFamily="18"/>
              </a:rPr>
              <a:t>Parco Naturale delle Alpi Marittime </a:t>
            </a:r>
            <a:r>
              <a:rPr lang="en-GB" sz="2400">
                <a:latin typeface="Times New Roman" pitchFamily="18"/>
                <a:cs typeface="Times New Roman" pitchFamily="18"/>
              </a:rPr>
              <a:t>en 1995</a:t>
            </a:r>
            <a:r>
              <a:rPr lang="en-GB" sz="2000" i="1">
                <a:latin typeface="Times New Roman" pitchFamily="18"/>
                <a:cs typeface="Times New Roman" pitchFamily="18"/>
              </a:rPr>
              <a:t>.</a:t>
            </a:r>
            <a:r>
              <a:rPr lang="en-GB" sz="2900"/>
              <a:t/>
            </a:r>
            <a:br>
              <a:rPr lang="en-GB" sz="2900"/>
            </a:br>
            <a:endParaRPr lang="en-GB" sz="2900"/>
          </a:p>
        </p:txBody>
      </p:sp>
      <p:sp>
        <p:nvSpPr>
          <p:cNvPr id="3" name="Content Placeholder 3"/>
          <p:cNvSpPr txBox="1">
            <a:spLocks noGrp="1"/>
          </p:cNvSpPr>
          <p:nvPr>
            <p:ph idx="1"/>
          </p:nvPr>
        </p:nvSpPr>
        <p:spPr>
          <a:xfrm>
            <a:off x="1252636" y="1574935"/>
            <a:ext cx="9686723" cy="2306601"/>
          </a:xfrm>
        </p:spPr>
        <p:txBody>
          <a:bodyPr/>
          <a:lstStyle/>
          <a:p>
            <a:pPr marL="0" lvl="0" indent="0">
              <a:buNone/>
            </a:pPr>
            <a:r>
              <a:rPr lang="fr-FR" sz="2400">
                <a:latin typeface="Times New Roman" pitchFamily="18"/>
              </a:rPr>
              <a:t>« Parmi les sites qui méritent d'être protégés pour leur intérêt géologique et hydrologique figurent les glaciers du groupe Gelas-Clapier et les lacs alpins des hautes vallées. Pour les archéologues, les géologues et les touristes, la zone des Laghi delle Meraviglie et du haut Val Fontanalba mérite également d'être protégée. Si le </a:t>
            </a:r>
            <a:r>
              <a:rPr lang="fr-FR" sz="2400" i="1">
                <a:latin typeface="Times New Roman" pitchFamily="18"/>
              </a:rPr>
              <a:t>Club Alpino Italiano </a:t>
            </a:r>
            <a:r>
              <a:rPr lang="fr-FR" sz="2400">
                <a:latin typeface="Times New Roman" pitchFamily="18"/>
              </a:rPr>
              <a:t>prenait l'initiative sur la question d'un Parc National, il aurait des alliés, et ce serait une tâche utile et noble »</a:t>
            </a:r>
            <a:endParaRPr lang="en-GB" sz="2400">
              <a:latin typeface="Times New Roman" pitchFamily="18"/>
            </a:endParaRPr>
          </a:p>
          <a:p>
            <a:pPr marL="0" lvl="0" indent="0">
              <a:buNone/>
            </a:pPr>
            <a:endParaRPr lang="en-GB" sz="24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name="Slide215">
    <p:spTree>
      <p:nvGrpSpPr>
        <p:cNvPr id="1" name=""/>
        <p:cNvGrpSpPr/>
        <p:nvPr/>
      </p:nvGrpSpPr>
      <p:grpSpPr>
        <a:xfrm>
          <a:off x="0" y="0"/>
          <a:ext cx="0" cy="0"/>
          <a:chOff x="0" y="0"/>
          <a:chExt cx="0" cy="0"/>
        </a:xfrm>
      </p:grpSpPr>
      <p:pic>
        <p:nvPicPr>
          <p:cNvPr id="2" name="Content Placeholder 5"/>
          <p:cNvPicPr>
            <a:picLocks noGrp="1" noChangeAspect="1"/>
          </p:cNvPicPr>
          <p:nvPr>
            <p:ph idx="1"/>
          </p:nvPr>
        </p:nvPicPr>
        <p:blipFill>
          <a:blip r:embed="rId2"/>
          <a:stretch>
            <a:fillRect/>
          </a:stretch>
        </p:blipFill>
        <p:spPr>
          <a:xfrm>
            <a:off x="2236000" y="334633"/>
            <a:ext cx="7654451" cy="6139930"/>
          </a:xfr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name="Slide206">
    <p:spTree>
      <p:nvGrpSpPr>
        <p:cNvPr id="1" name=""/>
        <p:cNvGrpSpPr/>
        <p:nvPr/>
      </p:nvGrpSpPr>
      <p:grpSpPr>
        <a:xfrm>
          <a:off x="0" y="0"/>
          <a:ext cx="0" cy="0"/>
          <a:chOff x="0" y="0"/>
          <a:chExt cx="0" cy="0"/>
        </a:xfrm>
      </p:grpSpPr>
      <p:sp>
        <p:nvSpPr>
          <p:cNvPr id="2" name="Title 1"/>
          <p:cNvSpPr txBox="1">
            <a:spLocks noGrp="1"/>
          </p:cNvSpPr>
          <p:nvPr>
            <p:ph type="title"/>
          </p:nvPr>
        </p:nvSpPr>
        <p:spPr>
          <a:xfrm>
            <a:off x="763560" y="289252"/>
            <a:ext cx="10515600" cy="895737"/>
          </a:xfrm>
        </p:spPr>
        <p:txBody>
          <a:bodyPr anchorCtr="1"/>
          <a:lstStyle/>
          <a:p>
            <a:pPr lvl="0" algn="ctr"/>
            <a:r>
              <a:rPr lang="en-GB" sz="3200">
                <a:latin typeface="Times New Roman" pitchFamily="18"/>
                <a:cs typeface="Times New Roman" pitchFamily="18"/>
              </a:rPr>
              <a:t>La guerre</a:t>
            </a:r>
          </a:p>
        </p:txBody>
      </p:sp>
      <p:sp>
        <p:nvSpPr>
          <p:cNvPr id="3" name="Content Placeholder 2"/>
          <p:cNvSpPr txBox="1">
            <a:spLocks noGrp="1"/>
          </p:cNvSpPr>
          <p:nvPr>
            <p:ph idx="1"/>
          </p:nvPr>
        </p:nvSpPr>
        <p:spPr>
          <a:xfrm>
            <a:off x="763560" y="1175662"/>
            <a:ext cx="10890375" cy="5324752"/>
          </a:xfrm>
        </p:spPr>
        <p:txBody>
          <a:bodyPr/>
          <a:lstStyle/>
          <a:p>
            <a:pPr marL="0" lvl="0" indent="0" algn="ctr">
              <a:lnSpc>
                <a:spcPct val="100000"/>
              </a:lnSpc>
              <a:spcBef>
                <a:spcPts val="0"/>
              </a:spcBef>
              <a:buNone/>
            </a:pPr>
            <a:r>
              <a:rPr lang="en-GB" sz="2200" i="1">
                <a:latin typeface="Times New Roman" pitchFamily="18"/>
              </a:rPr>
              <a:t>Lettre de Mader à Burnat (mai 1915)</a:t>
            </a:r>
          </a:p>
          <a:p>
            <a:pPr marL="0" lvl="0" indent="0">
              <a:lnSpc>
                <a:spcPct val="100000"/>
              </a:lnSpc>
              <a:spcBef>
                <a:spcPts val="0"/>
              </a:spcBef>
              <a:buNone/>
            </a:pPr>
            <a:r>
              <a:rPr lang="fr-FR" sz="2200" b="1">
                <a:latin typeface="Times New Roman" pitchFamily="18"/>
              </a:rPr>
              <a:t>« En 1914 notre maison à Nice a été visitée deux nuits de suite par une bande qui a commis partout les pires dégâts. </a:t>
            </a:r>
            <a:r>
              <a:rPr lang="fr-FR" sz="2200">
                <a:latin typeface="Times New Roman" pitchFamily="18"/>
              </a:rPr>
              <a:t>Ce qui restait de nos biens a été vendu aux enchères, en partie à vil prix (ainsi un bon harmonium pour 100 francs), et nos amis n’ont pu sauver que bien peu de chose. Voyant la situation sans issue, j’ai cru devoir quitter l’Italie en avril 1915, sans même pouvoir assister à l’épanouissement de la flore printanière des hautes vallées »</a:t>
            </a:r>
          </a:p>
          <a:p>
            <a:pPr marL="0" lvl="0" indent="0">
              <a:lnSpc>
                <a:spcPct val="100000"/>
              </a:lnSpc>
              <a:spcBef>
                <a:spcPts val="0"/>
              </a:spcBef>
              <a:buNone/>
            </a:pPr>
            <a:endParaRPr lang="fr-FR" sz="2200">
              <a:latin typeface="Times New Roman" pitchFamily="18"/>
            </a:endParaRPr>
          </a:p>
          <a:p>
            <a:pPr marL="0" lvl="0" indent="0" algn="ctr">
              <a:lnSpc>
                <a:spcPct val="100000"/>
              </a:lnSpc>
              <a:spcBef>
                <a:spcPts val="0"/>
              </a:spcBef>
              <a:buNone/>
            </a:pPr>
            <a:r>
              <a:rPr lang="en-GB" sz="2200" i="1">
                <a:latin typeface="Times New Roman" pitchFamily="18"/>
              </a:rPr>
              <a:t>Lettre de Bicknell à Burnat (octobre 1915)</a:t>
            </a:r>
          </a:p>
          <a:p>
            <a:pPr marL="0" lvl="0" indent="0">
              <a:lnSpc>
                <a:spcPct val="100000"/>
              </a:lnSpc>
              <a:spcBef>
                <a:spcPts val="0"/>
              </a:spcBef>
              <a:buNone/>
            </a:pPr>
            <a:r>
              <a:rPr lang="fr-FR" sz="2200">
                <a:latin typeface="Times New Roman" pitchFamily="18"/>
              </a:rPr>
              <a:t>« </a:t>
            </a:r>
            <a:r>
              <a:rPr lang="fr-FR" sz="2200" b="1">
                <a:latin typeface="Times New Roman" pitchFamily="18"/>
              </a:rPr>
              <a:t>Selon les journaux niçois, la police a visité la maison du père Mader, et a trouvé de correspondance compromettante de son fils. Moi je ne peux pas croire du tout que Fritz Mader était un espion. Il était bien vu par les officiers italiens, il avait permission de photographier partout, il connaissait très bien les Alpes Maritimes, il travaillait beaucoup pour Baedeker et il écrivait souvent pour le Club Alpin.</a:t>
            </a:r>
            <a:r>
              <a:rPr lang="fr-FR" sz="2200">
                <a:latin typeface="Times New Roman" pitchFamily="18"/>
              </a:rPr>
              <a:t> Tout ça naturellement veut dire que qu’il écrivait des lettres qui parlaient des passages, des routes, des sommités etc. Je suis convaincu que tout ce qu’il a fait était dans la poursuite de la géographie »</a:t>
            </a:r>
            <a:endParaRPr lang="en-GB" sz="22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203">
    <p:spTree>
      <p:nvGrpSpPr>
        <p:cNvPr id="1" name=""/>
        <p:cNvGrpSpPr/>
        <p:nvPr/>
      </p:nvGrpSpPr>
      <p:grpSpPr>
        <a:xfrm>
          <a:off x="0" y="0"/>
          <a:ext cx="0" cy="0"/>
          <a:chOff x="0" y="0"/>
          <a:chExt cx="0" cy="0"/>
        </a:xfrm>
      </p:grpSpPr>
      <p:sp>
        <p:nvSpPr>
          <p:cNvPr id="2" name="Title 2"/>
          <p:cNvSpPr txBox="1">
            <a:spLocks noGrp="1"/>
          </p:cNvSpPr>
          <p:nvPr>
            <p:ph type="title"/>
          </p:nvPr>
        </p:nvSpPr>
        <p:spPr>
          <a:xfrm>
            <a:off x="3189509" y="897236"/>
            <a:ext cx="5357332" cy="942389"/>
          </a:xfrm>
        </p:spPr>
        <p:txBody>
          <a:bodyPr anchorCtr="1"/>
          <a:lstStyle/>
          <a:p>
            <a:pPr lvl="0" algn="ctr"/>
            <a:r>
              <a:rPr lang="fr-FR" sz="2400" i="1">
                <a:latin typeface="Times New Roman" pitchFamily="18"/>
              </a:rPr>
              <a:t>Mémoires de Frida Maurin (1938)</a:t>
            </a:r>
            <a:endParaRPr lang="en-GB" sz="2400"/>
          </a:p>
        </p:txBody>
      </p:sp>
      <p:sp>
        <p:nvSpPr>
          <p:cNvPr id="3" name="Content Placeholder 2"/>
          <p:cNvSpPr txBox="1">
            <a:spLocks noGrp="1"/>
          </p:cNvSpPr>
          <p:nvPr>
            <p:ph idx="1"/>
          </p:nvPr>
        </p:nvSpPr>
        <p:spPr>
          <a:xfrm>
            <a:off x="2816287" y="1922105"/>
            <a:ext cx="6559420" cy="3567467"/>
          </a:xfrm>
        </p:spPr>
        <p:txBody>
          <a:bodyPr/>
          <a:lstStyle/>
          <a:p>
            <a:pPr marL="0" lvl="0" indent="0">
              <a:spcBef>
                <a:spcPts val="0"/>
              </a:spcBef>
              <a:buNone/>
            </a:pPr>
            <a:r>
              <a:rPr lang="fr-FR" sz="2400">
                <a:latin typeface="Times New Roman" pitchFamily="18"/>
              </a:rPr>
              <a:t>« Fritz ne s’est jamais engagé politiquement. Les montagnes étaient sa patrie. </a:t>
            </a:r>
            <a:r>
              <a:rPr lang="fr-FR" sz="2400" b="1">
                <a:latin typeface="Times New Roman" pitchFamily="18"/>
              </a:rPr>
              <a:t>Le traiter d'espion, cet homme qui restait toujours un jeune innocent, amoureux de la nature, simplement parce qu'ils ont trouvé plus de 6000 planches photographiques de la montagne dans un coffre !</a:t>
            </a:r>
            <a:r>
              <a:rPr lang="fr-FR" sz="2400">
                <a:latin typeface="Times New Roman" pitchFamily="18"/>
              </a:rPr>
              <a:t> Il en envoyait toujours des copies aux commandants militaires de Gênes et de Marseille, dont ils le remerciaient, disant que son respect scrupuleux de la loi leur avait fourni une magnifique collection de photographies »</a:t>
            </a:r>
            <a:endParaRPr lang="en-GB" sz="2400">
              <a:latin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name="Slide200">
    <p:spTree>
      <p:nvGrpSpPr>
        <p:cNvPr id="1" name=""/>
        <p:cNvGrpSpPr/>
        <p:nvPr/>
      </p:nvGrpSpPr>
      <p:grpSpPr>
        <a:xfrm>
          <a:off x="0" y="0"/>
          <a:ext cx="0" cy="0"/>
          <a:chOff x="0" y="0"/>
          <a:chExt cx="0" cy="0"/>
        </a:xfrm>
      </p:grpSpPr>
      <p:sp>
        <p:nvSpPr>
          <p:cNvPr id="2" name="Content Placeholder 3"/>
          <p:cNvSpPr txBox="1">
            <a:spLocks noGrp="1"/>
          </p:cNvSpPr>
          <p:nvPr>
            <p:ph idx="1"/>
          </p:nvPr>
        </p:nvSpPr>
        <p:spPr>
          <a:xfrm>
            <a:off x="1576873" y="1079202"/>
            <a:ext cx="9227978" cy="4929713"/>
          </a:xfrm>
        </p:spPr>
        <p:txBody>
          <a:bodyPr/>
          <a:lstStyle/>
          <a:p>
            <a:pPr marL="0" lvl="0" indent="0">
              <a:lnSpc>
                <a:spcPct val="97000"/>
              </a:lnSpc>
              <a:spcAft>
                <a:spcPts val="800"/>
              </a:spcAft>
              <a:buNone/>
            </a:pPr>
            <a:r>
              <a:rPr lang="fr-FR" sz="2400">
                <a:latin typeface="Times New Roman" pitchFamily="18"/>
                <a:cs typeface="Times New Roman" pitchFamily="18"/>
              </a:rPr>
              <a:t>Frida écrit « Fritz était employé au bureau du censeur à Stüttgart. A force d'être enfermé à l'intérieur toute la journée, après s'être habitué au grand air, </a:t>
            </a:r>
            <a:r>
              <a:rPr lang="fr-FR" sz="2400" b="1">
                <a:latin typeface="Times New Roman" pitchFamily="18"/>
                <a:cs typeface="Times New Roman" pitchFamily="18"/>
              </a:rPr>
              <a:t>il est tombé malade de tuberculose et d'une maladie des os</a:t>
            </a:r>
            <a:r>
              <a:rPr lang="fr-FR" sz="2400">
                <a:latin typeface="Times New Roman" pitchFamily="18"/>
                <a:cs typeface="Times New Roman" pitchFamily="18"/>
              </a:rPr>
              <a:t>, si bien qu'il marchait recroquevillé comme un homme de 90 ans. Plus tard, il était employé à la bibliothèque, où il se rendait avec </a:t>
            </a:r>
            <a:r>
              <a:rPr lang="fr-FR" sz="2400" b="1">
                <a:latin typeface="Times New Roman" pitchFamily="18"/>
                <a:cs typeface="Times New Roman" pitchFamily="18"/>
              </a:rPr>
              <a:t>des béquilles</a:t>
            </a:r>
            <a:r>
              <a:rPr lang="fr-FR" sz="2400">
                <a:latin typeface="Times New Roman" pitchFamily="18"/>
                <a:cs typeface="Times New Roman" pitchFamily="18"/>
              </a:rPr>
              <a:t> »</a:t>
            </a:r>
          </a:p>
          <a:p>
            <a:pPr marL="0" lvl="0" indent="0">
              <a:lnSpc>
                <a:spcPct val="97000"/>
              </a:lnSpc>
              <a:spcAft>
                <a:spcPts val="800"/>
              </a:spcAft>
              <a:buNone/>
            </a:pPr>
            <a:r>
              <a:rPr lang="fr-FR" sz="2400">
                <a:latin typeface="Times New Roman" pitchFamily="18"/>
                <a:cs typeface="Times New Roman" pitchFamily="18"/>
              </a:rPr>
              <a:t>« Ce fut pour lui une grande tristesse de ne plus jamais revoir sa Flore Alpine et d'autres livres qui lui étaient chers, car ils avaient été volés. Jusqu'à ses derniers jours, il travaillait sur un livre sur les Alpes Maritimes, qui après sa mort fut emprunté par un ami avec d'autres manuscrits, mais ils n'ont jamais été rendus »</a:t>
            </a:r>
          </a:p>
          <a:p>
            <a:pPr marL="0" lvl="0" indent="0">
              <a:lnSpc>
                <a:spcPct val="97000"/>
              </a:lnSpc>
              <a:spcAft>
                <a:spcPts val="800"/>
              </a:spcAft>
              <a:buNone/>
            </a:pPr>
            <a:r>
              <a:rPr lang="fr-FR" sz="2400">
                <a:latin typeface="Times New Roman" pitchFamily="18"/>
                <a:cs typeface="Times New Roman" pitchFamily="18"/>
              </a:rPr>
              <a:t>« Il s'est endormi dans les bras de ma sœur Käthe, juste avant son 49ème anniversaire »</a:t>
            </a:r>
            <a:endParaRPr lang="en-GB" sz="2400">
              <a:latin typeface="Times New Roman" pitchFamily="18"/>
              <a:cs typeface="Times New Roman" pitchFamily="18"/>
            </a:endParaRPr>
          </a:p>
        </p:txBody>
      </p:sp>
      <p:sp>
        <p:nvSpPr>
          <p:cNvPr id="3" name="TextBox 3"/>
          <p:cNvSpPr txBox="1"/>
          <p:nvPr/>
        </p:nvSpPr>
        <p:spPr>
          <a:xfrm>
            <a:off x="3138586" y="405106"/>
            <a:ext cx="6104552" cy="584777"/>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3200" b="0" i="0" u="none" strike="noStrike" kern="1200" cap="none" spc="0" baseline="0">
                <a:solidFill>
                  <a:srgbClr val="000000"/>
                </a:solidFill>
                <a:uFillTx/>
                <a:latin typeface="Times New Roman" pitchFamily="18"/>
                <a:cs typeface="Times New Roman" pitchFamily="18"/>
              </a:rPr>
              <a:t>Les dernières années de Fritz Mader</a:t>
            </a:r>
            <a:endParaRPr lang="en-GB" sz="3200" b="0" i="0" u="none" strike="noStrike" kern="1200" cap="none" spc="0" baseline="0">
              <a:solidFill>
                <a:srgbClr val="000000"/>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name="Slide95">
    <p:spTree>
      <p:nvGrpSpPr>
        <p:cNvPr id="1" name=""/>
        <p:cNvGrpSpPr/>
        <p:nvPr/>
      </p:nvGrpSpPr>
      <p:grpSpPr>
        <a:xfrm>
          <a:off x="0" y="0"/>
          <a:ext cx="0" cy="0"/>
          <a:chOff x="0" y="0"/>
          <a:chExt cx="0" cy="0"/>
        </a:xfrm>
      </p:grpSpPr>
      <p:sp>
        <p:nvSpPr>
          <p:cNvPr id="2" name="Title 1"/>
          <p:cNvSpPr txBox="1">
            <a:spLocks noGrp="1"/>
          </p:cNvSpPr>
          <p:nvPr>
            <p:ph type="title"/>
          </p:nvPr>
        </p:nvSpPr>
        <p:spPr>
          <a:xfrm>
            <a:off x="4021494" y="542513"/>
            <a:ext cx="3601620" cy="753172"/>
          </a:xfrm>
        </p:spPr>
        <p:txBody>
          <a:bodyPr anchorCtr="1"/>
          <a:lstStyle/>
          <a:p>
            <a:pPr lvl="0" algn="ctr"/>
            <a:r>
              <a:rPr lang="en-GB" sz="3200">
                <a:latin typeface="Times New Roman" pitchFamily="18"/>
                <a:cs typeface="Times New Roman" pitchFamily="18"/>
              </a:rPr>
              <a:t>Val Fontanalba</a:t>
            </a:r>
            <a:br>
              <a:rPr lang="en-GB" sz="3200">
                <a:latin typeface="Times New Roman" pitchFamily="18"/>
                <a:cs typeface="Times New Roman" pitchFamily="18"/>
              </a:rPr>
            </a:br>
            <a:endParaRPr lang="en-GB" sz="3200">
              <a:latin typeface="Times New Roman" pitchFamily="18"/>
              <a:cs typeface="Times New Roman" pitchFamily="18"/>
            </a:endParaRPr>
          </a:p>
        </p:txBody>
      </p:sp>
      <p:pic>
        <p:nvPicPr>
          <p:cNvPr id="3" name="Content Placeholder 3"/>
          <p:cNvPicPr>
            <a:picLocks noGrp="1" noChangeAspect="1"/>
          </p:cNvPicPr>
          <p:nvPr>
            <p:ph idx="1"/>
          </p:nvPr>
        </p:nvPicPr>
        <p:blipFill>
          <a:blip r:embed="rId3"/>
          <a:stretch>
            <a:fillRect/>
          </a:stretch>
        </p:blipFill>
        <p:spPr>
          <a:xfrm>
            <a:off x="827175" y="1213052"/>
            <a:ext cx="10515600" cy="2312060"/>
          </a:xfrm>
        </p:spPr>
      </p:pic>
      <p:pic>
        <p:nvPicPr>
          <p:cNvPr id="4" name="Picture 6"/>
          <p:cNvPicPr>
            <a:picLocks noChangeAspect="1"/>
          </p:cNvPicPr>
          <p:nvPr/>
        </p:nvPicPr>
        <p:blipFill>
          <a:blip r:embed="rId4"/>
          <a:stretch>
            <a:fillRect/>
          </a:stretch>
        </p:blipFill>
        <p:spPr>
          <a:xfrm>
            <a:off x="827175" y="3778373"/>
            <a:ext cx="10515600" cy="268147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Office%20Theme</Template>
  <TotalTime>3101</TotalTime>
  <Words>2208</Words>
  <Application>Microsoft Office PowerPoint</Application>
  <PresentationFormat>On-screen Show (4:3)</PresentationFormat>
  <Paragraphs>152</Paragraphs>
  <Slides>41</Slides>
  <Notes>28</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Fritz Mader (1872-1921) Fils de Nice et Pionnier de l’Histoire Naturelle des Alpes Maritimes</vt:lpstr>
      <vt:lpstr>Fritz Mader (1872-1921)</vt:lpstr>
      <vt:lpstr>Eglise luthérienne, rue d'Augsbourg, Nice, 1876</vt:lpstr>
      <vt:lpstr>PowerPoint Presentation</vt:lpstr>
      <vt:lpstr>La famille Mader à la Villa Alpina, Tende, 1885</vt:lpstr>
      <vt:lpstr>Mairie de Tende, 2018</vt:lpstr>
      <vt:lpstr>La famille Mader à Nice, 1911</vt:lpstr>
      <vt:lpstr>PowerPoint Presentation</vt:lpstr>
      <vt:lpstr>Mémoires de Frida Maurin, sœur de Fritz Mader, 1938</vt:lpstr>
      <vt:lpstr>Mader devient sourd</vt:lpstr>
      <vt:lpstr>Clarence Bicknell (1842-1918)</vt:lpstr>
      <vt:lpstr>PowerPoint Presentation</vt:lpstr>
      <vt:lpstr>Gravures rupestres au Val Fontanalba</vt:lpstr>
      <vt:lpstr>           Lettre de Mader à Bicknell      du 1er août 1897 (20 pages)   « J'ai reçu votre précieuse lettre hier. Je suis heureux de vous donner une explication de ce qui a été écrit jusqu'à présent au sujet des gravures rupestres. Après tant de théories avancées par d'autres, je voudrais moi aussi apporter quelque chose pour clarifier la question, même si je pense que le résultat final sera d’avouer que nous sommes ici devant une énigme dont on ne trouvera jamais la clé »     Museo Bicknell, Bordighera  </vt:lpstr>
      <vt:lpstr>Guide des gravures rupestres préhistoriques dans les Alpes maritimes italiennes, Clarence Bicknell,1914</vt:lpstr>
      <vt:lpstr>Mader sur les gravures rupestres, 1903  </vt:lpstr>
      <vt:lpstr>PowerPoint Presentation</vt:lpstr>
      <vt:lpstr>PowerPoint Presentation</vt:lpstr>
      <vt:lpstr>PowerPoint Presentation</vt:lpstr>
      <vt:lpstr>Publications de Mader</vt:lpstr>
      <vt:lpstr>Emile Burnat (1828-1920)</vt:lpstr>
      <vt:lpstr>Herbier Burnat</vt:lpstr>
      <vt:lpstr>Mader et l’amour des Alpes</vt:lpstr>
      <vt:lpstr>PowerPoint Presentation</vt:lpstr>
      <vt:lpstr>PowerPoint Presentation</vt:lpstr>
      <vt:lpstr>Mader et la photographie</vt:lpstr>
      <vt:lpstr>Excursions dans les montagnes</vt:lpstr>
      <vt:lpstr>Mader : Baisse de Valmasque, Mont Capelet, Lac du Basto</vt:lpstr>
      <vt:lpstr>Ascension du Monte Clapier (3045 m.) en 1893</vt:lpstr>
      <vt:lpstr>La Vegétation des Alpes Maritimes, 1903</vt:lpstr>
      <vt:lpstr>PowerPoint Presentation</vt:lpstr>
      <vt:lpstr>La flore et les jardins de la Riviera,1912</vt:lpstr>
      <vt:lpstr>Cima Bicknell (2,600 m.)</vt:lpstr>
      <vt:lpstr>Dente Mader &amp; Torrione Mader (2,200m.)</vt:lpstr>
      <vt:lpstr>Un Parc National dans l'Argentera  Rivista Mensile del Club Alpino Italiano, 1914</vt:lpstr>
      <vt:lpstr>Le Parco Naturale dell'Argentera a été créé finalement en 1980, à côté du Parc national de Mercantour crée en 1979. Il est devenu le Parco Naturale delle Alpi Marittime en 1995. </vt:lpstr>
      <vt:lpstr>PowerPoint Presentation</vt:lpstr>
      <vt:lpstr>La guerre</vt:lpstr>
      <vt:lpstr>Mémoires de Frida Maurin (1938)</vt:lpstr>
      <vt:lpstr>PowerPoint Presentation</vt:lpstr>
      <vt:lpstr>Val Fontanalba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Fritz Mader  Pionnier de l’ Histoire Naturelle des Alpes Maritimes</dc:title>
  <dc:creator>Graham Avery</dc:creator>
  <cp:lastModifiedBy>Marcus</cp:lastModifiedBy>
  <cp:revision>130</cp:revision>
  <dcterms:created xsi:type="dcterms:W3CDTF">2022-09-26T17:21:03Z</dcterms:created>
  <dcterms:modified xsi:type="dcterms:W3CDTF">2022-11-27T15:08:39Z</dcterms:modified>
</cp:coreProperties>
</file>