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9.pn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37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3" name="Date Placeholder 2"/>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8730E97-D3EF-4AC3-9F6B-92D2E21584D7}" type="datetime1">
              <a:rPr lang="en-GB"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27/11/2022</a:t>
            </a:fld>
            <a:endParaRPr lang="en-GB" sz="1200" b="0" i="0" u="none" strike="noStrike" kern="1200" cap="none" spc="0" baseline="0">
              <a:solidFill>
                <a:srgbClr val="000000"/>
              </a:solidFill>
              <a:uFillTx/>
              <a:latin typeface="Calibri"/>
            </a:endParaRPr>
          </a:p>
        </p:txBody>
      </p:sp>
      <p:sp>
        <p:nvSpPr>
          <p:cNvPr id="4" name="Footer Placeholder 3"/>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5" name="Slide Number Placeholder 4"/>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9D22D5F-317E-4A09-9892-5FED8FE77C53}" type="slidenum">
              <a:t>‹#›</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812815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0098391F-C271-4E3C-8BEE-B04E5887757C}" type="datetime1">
              <a:rPr lang="en-GB"/>
              <a:pPr lvl="0"/>
              <a:t>27/11/2022</a:t>
            </a:fld>
            <a:endParaRPr lang="en-GB"/>
          </a:p>
        </p:txBody>
      </p:sp>
      <p:sp>
        <p:nvSpPr>
          <p:cNvPr id="4" name="Slide Image Placeholder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04DB85DC-2941-436F-9084-B8DA566A4197}" type="slidenum">
              <a:t>‹#›</a:t>
            </a:fld>
            <a:endParaRPr lang="en-GB"/>
          </a:p>
        </p:txBody>
      </p:sp>
    </p:spTree>
    <p:extLst>
      <p:ext uri="{BB962C8B-B14F-4D97-AF65-F5344CB8AC3E}">
        <p14:creationId xmlns:p14="http://schemas.microsoft.com/office/powerpoint/2010/main" val="101532261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EEB72C6-460D-42FD-B5D6-D212F2B9F996}" type="slidenum">
              <a:t>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20E2029-C13A-42EE-989A-824693D80F7B}" type="slidenum">
              <a:t>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1231CA5-3DBF-40C8-8027-BA161F38CA86}"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0663135-5D34-4293-A640-7E7AD21D037E}" type="slidenum">
              <a:t>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496D1B7-538A-43E7-BAF6-1EC0C03FC810}" type="slidenum">
              <a:t>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497E4C6-E47F-4EB7-B042-407249E998DE}"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AC706D1-BFD8-462B-985C-D1C853A51606}"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5CE41BC-51F9-4254-BF1A-D626E8F9D079}" type="slidenum">
              <a:t>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DBCA223-E6A0-468E-94E0-BA0AA8A484FD}"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4968D43-E2D5-46F3-968B-DCDF28F7FF06}" type="slidenum">
              <a:t>10</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E65ED77-A844-4B2C-A250-5698074C9E0C}" type="slidenum">
              <a:t>11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21A03C8-773A-4A5F-8C80-5C19BD85A5FA}" type="slidenum">
              <a:t>12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9328E38-D330-45E6-B0B4-B4641909F0F5}" type="slidenum">
              <a:t>13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CC0F61A-F3E8-4107-89A3-44FE684AF3E0}" type="slidenum">
              <a:t>14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DCEFEC-46A2-47EE-91CA-ADDEF6CEA686}" type="slidenum">
              <a:t>15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C3E62F8-5796-45E1-9003-B6B8888B516C}" type="slidenum">
              <a:t>16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BA82872-790B-4147-9F34-E1B861426935}" type="slidenum">
              <a:t>17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D1E6E15-0B81-4C90-BD0C-AC864BCAC145}" type="slidenum">
              <a:t>18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2A8BBD1-D728-4C79-ADD8-3BBDF0F2B6B4}" type="slidenum">
              <a:t>19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4581F24-01AA-4129-B7CE-D0AB89120358}" type="slidenum">
              <a:t>20</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4C2D8E-F3AD-480D-9559-F15532B6CC0C}" type="slidenum">
              <a:t>21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7C33DA-2564-4C7E-8427-9231F1CEDC52}" type="slidenum">
              <a:t>22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83C2708-18D5-4909-9B1C-991C3AEE7846}" type="slidenum">
              <a:t>23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1192709-B3E1-400A-A6BE-A7F155130EA7}" type="slidenum">
              <a:t>24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16D3922-B4A1-4FA4-B88D-F4BD3AE0CF3F}" type="slidenum">
              <a:t>25</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p:cNvSpPr txBox="1">
            <a:spLocks noGrp="1"/>
          </p:cNvSpPr>
          <p:nvPr>
            <p:ph type="dt" sz="half" idx="7"/>
          </p:nvPr>
        </p:nvSpPr>
        <p:spPr/>
        <p:txBody>
          <a:bodyPr/>
          <a:lstStyle>
            <a:lvl1pPr>
              <a:defRPr/>
            </a:lvl1pPr>
          </a:lstStyle>
          <a:p>
            <a:pPr lvl="0"/>
            <a:fld id="{8BEAD0CF-130C-4CD1-A592-391DD1F1E4EA}"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781FF76B-00E6-4EA4-BC4A-82B5961A92F1}" type="slidenum">
              <a:t>‹#›</a:t>
            </a:fld>
            <a:endParaRPr lang="en-GB"/>
          </a:p>
        </p:txBody>
      </p:sp>
    </p:spTree>
    <p:extLst>
      <p:ext uri="{BB962C8B-B14F-4D97-AF65-F5344CB8AC3E}">
        <p14:creationId xmlns:p14="http://schemas.microsoft.com/office/powerpoint/2010/main" val="33309158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67D3BC8A-B417-4750-98CB-DC93516EAF56}"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C6A740B4-1F83-42CB-9B69-9563C006BA75}" type="slidenum">
              <a:t>‹#›</a:t>
            </a:fld>
            <a:endParaRPr lang="en-GB"/>
          </a:p>
        </p:txBody>
      </p:sp>
    </p:spTree>
    <p:extLst>
      <p:ext uri="{BB962C8B-B14F-4D97-AF65-F5344CB8AC3E}">
        <p14:creationId xmlns:p14="http://schemas.microsoft.com/office/powerpoint/2010/main" val="302786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6A7394E0-5CD5-4E12-922E-4024C8E9F259}"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D98DDC0D-3521-4810-A895-5B5D67C360E6}" type="slidenum">
              <a:t>‹#›</a:t>
            </a:fld>
            <a:endParaRPr lang="en-GB"/>
          </a:p>
        </p:txBody>
      </p:sp>
    </p:spTree>
    <p:extLst>
      <p:ext uri="{BB962C8B-B14F-4D97-AF65-F5344CB8AC3E}">
        <p14:creationId xmlns:p14="http://schemas.microsoft.com/office/powerpoint/2010/main" val="21915055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txBox="1">
            <a:spLocks noGrp="1"/>
          </p:cNvSpPr>
          <p:nvPr>
            <p:ph type="dt" sz="half" idx="7"/>
          </p:nvPr>
        </p:nvSpPr>
        <p:spPr/>
        <p:txBody>
          <a:bodyPr/>
          <a:lstStyle>
            <a:lvl1pPr>
              <a:defRPr/>
            </a:lvl1pPr>
          </a:lstStyle>
          <a:p>
            <a:pPr lvl="0"/>
            <a:fld id="{59D95513-B41D-4A73-AED1-57DFB547A876}"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5A90E7BE-16AB-4DAD-A50C-2F6D20EB780C}" type="slidenum">
              <a:t>‹#›</a:t>
            </a:fld>
            <a:endParaRPr lang="en-GB"/>
          </a:p>
        </p:txBody>
      </p:sp>
    </p:spTree>
    <p:extLst>
      <p:ext uri="{BB962C8B-B14F-4D97-AF65-F5344CB8AC3E}">
        <p14:creationId xmlns:p14="http://schemas.microsoft.com/office/powerpoint/2010/main" val="26418617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txBox="1">
            <a:spLocks noGrp="1"/>
          </p:cNvSpPr>
          <p:nvPr>
            <p:ph type="dt" sz="half" idx="7"/>
          </p:nvPr>
        </p:nvSpPr>
        <p:spPr/>
        <p:txBody>
          <a:bodyPr/>
          <a:lstStyle>
            <a:lvl1pPr>
              <a:defRPr/>
            </a:lvl1pPr>
          </a:lstStyle>
          <a:p>
            <a:pPr lvl="0"/>
            <a:fld id="{53636112-1534-4C42-BA2D-269676FE2F25}" type="datetime1">
              <a:rPr lang="en-GB"/>
              <a:pPr lvl="0"/>
              <a:t>27/11/2022</a:t>
            </a:fld>
            <a:endParaRPr lang="en-GB"/>
          </a:p>
        </p:txBody>
      </p:sp>
      <p:sp>
        <p:nvSpPr>
          <p:cNvPr id="8" name="Footer Placeholder 7"/>
          <p:cNvSpPr txBox="1">
            <a:spLocks noGrp="1"/>
          </p:cNvSpPr>
          <p:nvPr>
            <p:ph type="ftr" sz="quarter" idx="9"/>
          </p:nvPr>
        </p:nvSpPr>
        <p:spPr/>
        <p:txBody>
          <a:bodyPr/>
          <a:lstStyle>
            <a:lvl1pPr>
              <a:defRPr/>
            </a:lvl1pPr>
          </a:lstStyle>
          <a:p>
            <a:pPr lvl="0"/>
            <a:endParaRPr lang="en-GB"/>
          </a:p>
        </p:txBody>
      </p:sp>
      <p:sp>
        <p:nvSpPr>
          <p:cNvPr id="9" name="Slide Number Placeholder 8"/>
          <p:cNvSpPr txBox="1">
            <a:spLocks noGrp="1"/>
          </p:cNvSpPr>
          <p:nvPr>
            <p:ph type="sldNum" sz="quarter" idx="8"/>
          </p:nvPr>
        </p:nvSpPr>
        <p:spPr/>
        <p:txBody>
          <a:bodyPr/>
          <a:lstStyle>
            <a:lvl1pPr>
              <a:defRPr/>
            </a:lvl1pPr>
          </a:lstStyle>
          <a:p>
            <a:pPr lvl="0"/>
            <a:fld id="{FF7E6ED0-34C7-4FF8-AFFD-3ACFBB2A0C8C}" type="slidenum">
              <a:t>‹#›</a:t>
            </a:fld>
            <a:endParaRPr lang="en-GB"/>
          </a:p>
        </p:txBody>
      </p:sp>
    </p:spTree>
    <p:extLst>
      <p:ext uri="{BB962C8B-B14F-4D97-AF65-F5344CB8AC3E}">
        <p14:creationId xmlns:p14="http://schemas.microsoft.com/office/powerpoint/2010/main" val="7975960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p:cNvSpPr txBox="1">
            <a:spLocks noGrp="1"/>
          </p:cNvSpPr>
          <p:nvPr>
            <p:ph type="dt" sz="half" idx="7"/>
          </p:nvPr>
        </p:nvSpPr>
        <p:spPr/>
        <p:txBody>
          <a:bodyPr/>
          <a:lstStyle>
            <a:lvl1pPr>
              <a:defRPr/>
            </a:lvl1pPr>
          </a:lstStyle>
          <a:p>
            <a:pPr lvl="0"/>
            <a:fld id="{290C8F27-5816-43C2-A6B4-1D971C0CE1AD}" type="datetime1">
              <a:rPr lang="en-GB"/>
              <a:pPr lvl="0"/>
              <a:t>27/11/2022</a:t>
            </a:fld>
            <a:endParaRPr lang="en-GB"/>
          </a:p>
        </p:txBody>
      </p:sp>
      <p:sp>
        <p:nvSpPr>
          <p:cNvPr id="4" name="Footer Placeholder 3"/>
          <p:cNvSpPr txBox="1">
            <a:spLocks noGrp="1"/>
          </p:cNvSpPr>
          <p:nvPr>
            <p:ph type="ftr" sz="quarter" idx="9"/>
          </p:nvPr>
        </p:nvSpPr>
        <p:spPr/>
        <p:txBody>
          <a:bodyPr/>
          <a:lstStyle>
            <a:lvl1pPr>
              <a:defRPr/>
            </a:lvl1pPr>
          </a:lstStyle>
          <a:p>
            <a:pPr lvl="0"/>
            <a:endParaRPr lang="en-GB"/>
          </a:p>
        </p:txBody>
      </p:sp>
      <p:sp>
        <p:nvSpPr>
          <p:cNvPr id="5" name="Slide Number Placeholder 4"/>
          <p:cNvSpPr txBox="1">
            <a:spLocks noGrp="1"/>
          </p:cNvSpPr>
          <p:nvPr>
            <p:ph type="sldNum" sz="quarter" idx="8"/>
          </p:nvPr>
        </p:nvSpPr>
        <p:spPr/>
        <p:txBody>
          <a:bodyPr/>
          <a:lstStyle>
            <a:lvl1pPr>
              <a:defRPr/>
            </a:lvl1pPr>
          </a:lstStyle>
          <a:p>
            <a:pPr lvl="0"/>
            <a:fld id="{D49D30E8-F958-4703-B080-82D076D8AD4E}" type="slidenum">
              <a:t>‹#›</a:t>
            </a:fld>
            <a:endParaRPr lang="en-GB"/>
          </a:p>
        </p:txBody>
      </p:sp>
    </p:spTree>
    <p:extLst>
      <p:ext uri="{BB962C8B-B14F-4D97-AF65-F5344CB8AC3E}">
        <p14:creationId xmlns:p14="http://schemas.microsoft.com/office/powerpoint/2010/main" val="5682342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8CB20755-3500-4A90-9AD3-77B568A6946E}" type="datetime1">
              <a:rPr lang="en-GB"/>
              <a:pPr lvl="0"/>
              <a:t>27/11/2022</a:t>
            </a:fld>
            <a:endParaRPr lang="en-GB"/>
          </a:p>
        </p:txBody>
      </p:sp>
      <p:sp>
        <p:nvSpPr>
          <p:cNvPr id="3" name="Footer Placeholder 2"/>
          <p:cNvSpPr txBox="1">
            <a:spLocks noGrp="1"/>
          </p:cNvSpPr>
          <p:nvPr>
            <p:ph type="ftr" sz="quarter" idx="9"/>
          </p:nvPr>
        </p:nvSpPr>
        <p:spPr/>
        <p:txBody>
          <a:bodyPr/>
          <a:lstStyle>
            <a:lvl1pPr>
              <a:defRPr/>
            </a:lvl1pPr>
          </a:lstStyle>
          <a:p>
            <a:pPr lvl="0"/>
            <a:endParaRPr lang="en-GB"/>
          </a:p>
        </p:txBody>
      </p:sp>
      <p:sp>
        <p:nvSpPr>
          <p:cNvPr id="4" name="Slide Number Placeholder 3"/>
          <p:cNvSpPr txBox="1">
            <a:spLocks noGrp="1"/>
          </p:cNvSpPr>
          <p:nvPr>
            <p:ph type="sldNum" sz="quarter" idx="8"/>
          </p:nvPr>
        </p:nvSpPr>
        <p:spPr/>
        <p:txBody>
          <a:bodyPr/>
          <a:lstStyle>
            <a:lvl1pPr>
              <a:defRPr/>
            </a:lvl1pPr>
          </a:lstStyle>
          <a:p>
            <a:pPr lvl="0"/>
            <a:fld id="{C46122AF-4F35-43B3-B61F-EA68E86FA427}" type="slidenum">
              <a:t>‹#›</a:t>
            </a:fld>
            <a:endParaRPr lang="en-GB"/>
          </a:p>
        </p:txBody>
      </p:sp>
    </p:spTree>
    <p:extLst>
      <p:ext uri="{BB962C8B-B14F-4D97-AF65-F5344CB8AC3E}">
        <p14:creationId xmlns:p14="http://schemas.microsoft.com/office/powerpoint/2010/main" val="35156948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FFD0D3BA-AA52-498A-908A-1E01128D0163}"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D5A9BC7C-EA22-40E9-9AC2-D65B6148FA4D}" type="slidenum">
              <a:t>‹#›</a:t>
            </a:fld>
            <a:endParaRPr lang="en-GB"/>
          </a:p>
        </p:txBody>
      </p:sp>
    </p:spTree>
    <p:extLst>
      <p:ext uri="{BB962C8B-B14F-4D97-AF65-F5344CB8AC3E}">
        <p14:creationId xmlns:p14="http://schemas.microsoft.com/office/powerpoint/2010/main" val="13576285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BBF28B06-B26C-4DE9-BB0B-E1CAACB748A4}"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CD46E181-92D6-434D-A1C4-49B0EB7F6CFB}" type="slidenum">
              <a:t>‹#›</a:t>
            </a:fld>
            <a:endParaRPr lang="en-GB"/>
          </a:p>
        </p:txBody>
      </p:sp>
    </p:spTree>
    <p:extLst>
      <p:ext uri="{BB962C8B-B14F-4D97-AF65-F5344CB8AC3E}">
        <p14:creationId xmlns:p14="http://schemas.microsoft.com/office/powerpoint/2010/main" val="10415182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A9330E7E-1051-442A-A742-40AD0E64A7F8}"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F1C99848-6E13-4B65-9601-0B4796517AF6}" type="slidenum">
              <a:t>‹#›</a:t>
            </a:fld>
            <a:endParaRPr lang="en-GB"/>
          </a:p>
        </p:txBody>
      </p:sp>
    </p:spTree>
    <p:extLst>
      <p:ext uri="{BB962C8B-B14F-4D97-AF65-F5344CB8AC3E}">
        <p14:creationId xmlns:p14="http://schemas.microsoft.com/office/powerpoint/2010/main" val="9474122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F9325CE6-B510-4BC6-BCD9-5CE9C0DFF479}"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C78DEE2B-9BE8-4163-9DB9-EE96E76355BD}" type="slidenum">
              <a:t>‹#›</a:t>
            </a:fld>
            <a:endParaRPr lang="en-GB"/>
          </a:p>
        </p:txBody>
      </p:sp>
    </p:spTree>
    <p:extLst>
      <p:ext uri="{BB962C8B-B14F-4D97-AF65-F5344CB8AC3E}">
        <p14:creationId xmlns:p14="http://schemas.microsoft.com/office/powerpoint/2010/main" val="33817372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lstStyle/>
          <a:p>
            <a:pPr lvl="0"/>
            <a:r>
              <a:rPr lang="en-US"/>
              <a:t>Click to edit Master title style</a:t>
            </a:r>
            <a:endParaRPr lang="en-GB"/>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9A61AE32-78BE-4AAE-ADA3-B1CB85462949}" type="datetime1">
              <a:rPr lang="en-GB"/>
              <a:pPr lvl="0"/>
              <a:t>27/11/2022</a:t>
            </a:fld>
            <a:endParaRPr lang="en-GB"/>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6E32F1C6-988F-4DE5-899A-297BC3D55068}"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189">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ctrTitle"/>
          </p:nvPr>
        </p:nvSpPr>
        <p:spPr>
          <a:xfrm>
            <a:off x="1426345" y="821277"/>
            <a:ext cx="9144000" cy="1959248"/>
          </a:xfrm>
        </p:spPr>
        <p:txBody>
          <a:bodyPr/>
          <a:lstStyle/>
          <a:p>
            <a:pPr lvl="0"/>
            <a:r>
              <a:rPr lang="fr-FR" sz="4000">
                <a:latin typeface="Times New Roman" pitchFamily="18"/>
              </a:rPr>
              <a:t>Fritz Mader (1872-1921)</a:t>
            </a:r>
            <a:br>
              <a:rPr lang="fr-FR" sz="4000">
                <a:latin typeface="Times New Roman" pitchFamily="18"/>
              </a:rPr>
            </a:br>
            <a:r>
              <a:rPr lang="fr-FR" sz="4000">
                <a:latin typeface="Times New Roman" pitchFamily="18"/>
              </a:rPr>
              <a:t>Pioneer of the Natural History </a:t>
            </a:r>
            <a:br>
              <a:rPr lang="fr-FR" sz="4000">
                <a:latin typeface="Times New Roman" pitchFamily="18"/>
              </a:rPr>
            </a:br>
            <a:r>
              <a:rPr lang="fr-FR" sz="4000">
                <a:latin typeface="Times New Roman" pitchFamily="18"/>
              </a:rPr>
              <a:t>of the Maritime Alps</a:t>
            </a:r>
            <a:endParaRPr lang="fr-FR" sz="4000"/>
          </a:p>
        </p:txBody>
      </p:sp>
      <p:sp>
        <p:nvSpPr>
          <p:cNvPr id="3" name="Subtitle 2"/>
          <p:cNvSpPr txBox="1">
            <a:spLocks noGrp="1"/>
          </p:cNvSpPr>
          <p:nvPr>
            <p:ph type="subTitle" idx="1"/>
          </p:nvPr>
        </p:nvSpPr>
        <p:spPr>
          <a:xfrm>
            <a:off x="1524003" y="3825611"/>
            <a:ext cx="9144000" cy="1455514"/>
          </a:xfrm>
        </p:spPr>
        <p:txBody>
          <a:bodyPr/>
          <a:lstStyle/>
          <a:p>
            <a:pPr lvl="0">
              <a:lnSpc>
                <a:spcPct val="70000"/>
              </a:lnSpc>
            </a:pPr>
            <a:r>
              <a:rPr lang="en-GB" sz="3600">
                <a:latin typeface="Times New Roman" pitchFamily="18"/>
                <a:cs typeface="Times New Roman" pitchFamily="18"/>
              </a:rPr>
              <a:t>Graham Avery</a:t>
            </a:r>
          </a:p>
          <a:p>
            <a:pPr lvl="0">
              <a:lnSpc>
                <a:spcPct val="70000"/>
              </a:lnSpc>
            </a:pPr>
            <a:r>
              <a:rPr lang="fr-FR" sz="3600">
                <a:latin typeface="Times New Roman" pitchFamily="18"/>
                <a:cs typeface="Times New Roman" pitchFamily="18"/>
              </a:rPr>
              <a:t>Bordighera, 20 November 2022</a:t>
            </a:r>
          </a:p>
          <a:p>
            <a:pPr lvl="0">
              <a:lnSpc>
                <a:spcPct val="70000"/>
              </a:lnSpc>
            </a:pPr>
            <a:endParaRPr lang="fr-FR" sz="4100">
              <a:latin typeface="Times New Roman" pitchFamily="18"/>
              <a:cs typeface="Times New Roman" pitchFamily="18"/>
            </a:endParaRPr>
          </a:p>
          <a:p>
            <a:pPr lvl="0">
              <a:lnSpc>
                <a:spcPct val="70000"/>
              </a:lnSpc>
            </a:pPr>
            <a:endParaRPr lang="en-GB" sz="4100">
              <a:latin typeface="Times New Roman" pitchFamily="18"/>
              <a:cs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67">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579729"/>
            <a:ext cx="10515600" cy="1325559"/>
          </a:xfrm>
        </p:spPr>
        <p:txBody>
          <a:bodyPr anchorCtr="1"/>
          <a:lstStyle/>
          <a:p>
            <a:pPr lvl="0" algn="ctr"/>
            <a:r>
              <a:rPr lang="en-GB" sz="3200">
                <a:latin typeface="Times New Roman" pitchFamily="18"/>
                <a:cs typeface="Times New Roman" pitchFamily="18"/>
              </a:rPr>
              <a:t>Fritz Mader (1872-1921)</a:t>
            </a:r>
            <a:endParaRPr lang="en-GB" sz="3200"/>
          </a:p>
        </p:txBody>
      </p:sp>
      <p:sp>
        <p:nvSpPr>
          <p:cNvPr id="3" name="Content Placeholder 2"/>
          <p:cNvSpPr txBox="1">
            <a:spLocks noGrp="1"/>
          </p:cNvSpPr>
          <p:nvPr>
            <p:ph idx="1"/>
          </p:nvPr>
        </p:nvSpPr>
        <p:spPr>
          <a:xfrm>
            <a:off x="1812468" y="1905289"/>
            <a:ext cx="8567050" cy="3866046"/>
          </a:xfrm>
        </p:spPr>
        <p:txBody>
          <a:bodyPr/>
          <a:lstStyle/>
          <a:p>
            <a:pPr marL="0" lvl="0" indent="0">
              <a:lnSpc>
                <a:spcPct val="80000"/>
              </a:lnSpc>
              <a:buNone/>
            </a:pPr>
            <a:r>
              <a:rPr lang="en-GB" sz="2400">
                <a:latin typeface="Times New Roman" pitchFamily="18"/>
              </a:rPr>
              <a:t>Alpinist, botanist, glaciologist, speleologist, historian, photographer</a:t>
            </a:r>
          </a:p>
          <a:p>
            <a:pPr marL="0" lvl="0" indent="0">
              <a:lnSpc>
                <a:spcPct val="80000"/>
              </a:lnSpc>
              <a:buNone/>
            </a:pPr>
            <a:r>
              <a:rPr lang="en-GB" sz="2400">
                <a:latin typeface="Times New Roman" pitchFamily="18"/>
              </a:rPr>
              <a:t>Author of many publications on the Maritime Alps</a:t>
            </a:r>
          </a:p>
          <a:p>
            <a:pPr marL="0" lvl="0" indent="0">
              <a:lnSpc>
                <a:spcPct val="80000"/>
              </a:lnSpc>
              <a:buNone/>
            </a:pPr>
            <a:r>
              <a:rPr lang="en-GB" sz="2400">
                <a:latin typeface="Times New Roman" pitchFamily="18"/>
              </a:rPr>
              <a:t>He contributed to the work of the Swiss botanist Emile Burnat (1828-1920), author of </a:t>
            </a:r>
            <a:r>
              <a:rPr lang="en-GB" sz="2400" i="1">
                <a:latin typeface="Times New Roman" pitchFamily="18"/>
              </a:rPr>
              <a:t>Flore des Alpes Maritimes</a:t>
            </a:r>
            <a:endParaRPr lang="en-GB" sz="2400">
              <a:latin typeface="Times New Roman" pitchFamily="18"/>
            </a:endParaRPr>
          </a:p>
          <a:p>
            <a:pPr marL="0" lvl="0" indent="0">
              <a:lnSpc>
                <a:spcPct val="80000"/>
              </a:lnSpc>
              <a:buNone/>
            </a:pPr>
            <a:r>
              <a:rPr lang="en-GB" sz="2400">
                <a:latin typeface="Times New Roman" pitchFamily="18"/>
              </a:rPr>
              <a:t>In 1897 he launched Clarence Bicknell (1842-1918) on the path of exploring the prehistoric rock engravings</a:t>
            </a:r>
          </a:p>
          <a:p>
            <a:pPr marL="0" lvl="0" indent="0">
              <a:lnSpc>
                <a:spcPct val="80000"/>
              </a:lnSpc>
              <a:buNone/>
            </a:pPr>
            <a:r>
              <a:rPr lang="en-GB" sz="2400">
                <a:latin typeface="Times New Roman" pitchFamily="18"/>
              </a:rPr>
              <a:t>In 1914 he proposed a national park in the Argentera; it was not until 1980 that the </a:t>
            </a:r>
            <a:r>
              <a:rPr lang="en-GB" sz="2400" i="1">
                <a:latin typeface="Times New Roman" pitchFamily="18"/>
              </a:rPr>
              <a:t>Parco Naturale dell'Argentera </a:t>
            </a:r>
            <a:r>
              <a:rPr lang="en-GB" sz="2400">
                <a:latin typeface="Times New Roman" pitchFamily="18"/>
              </a:rPr>
              <a:t>was created</a:t>
            </a:r>
          </a:p>
          <a:p>
            <a:pPr marL="0" lvl="0" indent="0">
              <a:lnSpc>
                <a:spcPct val="80000"/>
              </a:lnSpc>
              <a:buNone/>
            </a:pPr>
            <a:endParaRPr lang="en-GB" sz="24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160">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739289" y="1316223"/>
            <a:ext cx="9784025" cy="4590050"/>
          </a:xfrm>
        </p:spPr>
        <p:txBody>
          <a:bodyPr/>
          <a:lstStyle/>
          <a:p>
            <a:pPr marL="0" lvl="0" indent="0">
              <a:lnSpc>
                <a:spcPct val="80000"/>
              </a:lnSpc>
              <a:buNone/>
            </a:pPr>
            <a:r>
              <a:rPr lang="en-GB" sz="2400">
                <a:latin typeface="Times New Roman" pitchFamily="18"/>
              </a:rPr>
              <a:t>1872    Born in Nice, son of the Lutheran pastor Philip Friedrich Mader</a:t>
            </a:r>
          </a:p>
          <a:p>
            <a:pPr marL="0" lvl="0" indent="0">
              <a:lnSpc>
                <a:spcPct val="80000"/>
              </a:lnSpc>
              <a:buNone/>
            </a:pPr>
            <a:r>
              <a:rPr lang="en-GB" sz="2400">
                <a:latin typeface="Times New Roman" pitchFamily="18"/>
              </a:rPr>
              <a:t>1880	Lycée (Nice) 1887 Gymnasium (Heilbronn) 1890 University (Leipzig)</a:t>
            </a:r>
          </a:p>
          <a:p>
            <a:pPr marL="0" lvl="0" indent="0">
              <a:lnSpc>
                <a:spcPct val="80000"/>
              </a:lnSpc>
              <a:buNone/>
            </a:pPr>
            <a:r>
              <a:rPr lang="en-GB" sz="2400">
                <a:latin typeface="Times New Roman" pitchFamily="18"/>
              </a:rPr>
              <a:t>1890	Construction of Villa Alpina, Tenda, by his parents </a:t>
            </a:r>
          </a:p>
          <a:p>
            <a:pPr marL="0" lvl="0" indent="0">
              <a:lnSpc>
                <a:spcPct val="80000"/>
              </a:lnSpc>
              <a:buNone/>
            </a:pPr>
            <a:r>
              <a:rPr lang="en-GB" sz="2400">
                <a:latin typeface="Times New Roman" pitchFamily="18"/>
              </a:rPr>
              <a:t>1892    First publication in </a:t>
            </a:r>
            <a:r>
              <a:rPr lang="en-GB" sz="2400" i="1">
                <a:latin typeface="Times New Roman" pitchFamily="18"/>
              </a:rPr>
              <a:t>Rivista Mensile del Club Alpino Italiano</a:t>
            </a:r>
          </a:p>
          <a:p>
            <a:pPr marL="0" lvl="0" indent="0">
              <a:lnSpc>
                <a:spcPct val="80000"/>
              </a:lnSpc>
              <a:buNone/>
            </a:pPr>
            <a:r>
              <a:rPr lang="en-GB" sz="2400">
                <a:latin typeface="Times New Roman" pitchFamily="18"/>
              </a:rPr>
              <a:t>1897    Letter to Clarence Bicknell on the prehistoric rock engravings</a:t>
            </a:r>
          </a:p>
          <a:p>
            <a:pPr marL="0" lvl="0" indent="0">
              <a:lnSpc>
                <a:spcPct val="80000"/>
              </a:lnSpc>
              <a:buNone/>
            </a:pPr>
            <a:r>
              <a:rPr lang="en-GB" sz="2400">
                <a:latin typeface="Times New Roman" pitchFamily="18"/>
              </a:rPr>
              <a:t>1903    Employed by Baedeker, publisher of guide-books</a:t>
            </a:r>
          </a:p>
          <a:p>
            <a:pPr marL="0" lvl="0" indent="0">
              <a:lnSpc>
                <a:spcPct val="80000"/>
              </a:lnSpc>
              <a:buNone/>
            </a:pPr>
            <a:r>
              <a:rPr lang="en-GB" sz="2400">
                <a:latin typeface="Times New Roman" pitchFamily="18"/>
              </a:rPr>
              <a:t>1914    War between France &amp; Germany: Mader leaves Nice for Tenda</a:t>
            </a:r>
          </a:p>
          <a:p>
            <a:pPr marL="0" lvl="0" indent="0">
              <a:lnSpc>
                <a:spcPct val="80000"/>
              </a:lnSpc>
              <a:buNone/>
            </a:pPr>
            <a:r>
              <a:rPr lang="en-GB" sz="2400">
                <a:latin typeface="Times New Roman" pitchFamily="18"/>
              </a:rPr>
              <a:t>1915	Last publication in </a:t>
            </a:r>
            <a:r>
              <a:rPr lang="en-GB" sz="2400" i="1">
                <a:latin typeface="Times New Roman" pitchFamily="18"/>
              </a:rPr>
              <a:t>Rivista Mensile del Club Alpino Italiano</a:t>
            </a:r>
          </a:p>
          <a:p>
            <a:pPr marL="0" lvl="0" indent="0">
              <a:lnSpc>
                <a:spcPct val="80000"/>
              </a:lnSpc>
              <a:buNone/>
            </a:pPr>
            <a:r>
              <a:rPr lang="en-GB" sz="2400">
                <a:latin typeface="Times New Roman" pitchFamily="18"/>
              </a:rPr>
              <a:t>1915    Italy enters the war: Mader leaves Tenda for Stüttgart</a:t>
            </a:r>
          </a:p>
          <a:p>
            <a:pPr marL="0" lvl="0" indent="0">
              <a:lnSpc>
                <a:spcPct val="80000"/>
              </a:lnSpc>
              <a:buNone/>
            </a:pPr>
            <a:r>
              <a:rPr lang="en-GB" sz="2400">
                <a:latin typeface="Times New Roman" pitchFamily="18"/>
              </a:rPr>
              <a:t>1921    Death in Stüttgart aged 48</a:t>
            </a:r>
          </a:p>
          <a:p>
            <a:pPr marL="0" lvl="0" indent="0">
              <a:lnSpc>
                <a:spcPct val="80000"/>
              </a:lnSpc>
              <a:buNone/>
            </a:pPr>
            <a:endParaRPr lang="en-GB" sz="2200" i="1">
              <a:latin typeface="Times New Roman" pitchFamily="18"/>
            </a:endParaRPr>
          </a:p>
          <a:p>
            <a:pPr marL="0" lvl="0" indent="0">
              <a:lnSpc>
                <a:spcPct val="80000"/>
              </a:lnSpc>
              <a:buNone/>
            </a:pPr>
            <a:endParaRPr lang="en-GB" sz="17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164">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430444"/>
            <a:ext cx="10515600" cy="1081113"/>
          </a:xfrm>
        </p:spPr>
        <p:txBody>
          <a:bodyPr anchorCtr="1"/>
          <a:lstStyle/>
          <a:p>
            <a:pPr lvl="0" algn="ctr"/>
            <a:r>
              <a:rPr lang="en-GB" sz="3200">
                <a:latin typeface="Times New Roman" pitchFamily="18"/>
                <a:cs typeface="Times New Roman" pitchFamily="18"/>
              </a:rPr>
              <a:t>Publications of Mader</a:t>
            </a:r>
          </a:p>
        </p:txBody>
      </p:sp>
      <p:sp>
        <p:nvSpPr>
          <p:cNvPr id="3" name="Content Placeholder 2"/>
          <p:cNvSpPr txBox="1">
            <a:spLocks noGrp="1"/>
          </p:cNvSpPr>
          <p:nvPr>
            <p:ph idx="1"/>
          </p:nvPr>
        </p:nvSpPr>
        <p:spPr>
          <a:xfrm>
            <a:off x="1454024" y="1606710"/>
            <a:ext cx="9052249" cy="4663458"/>
          </a:xfrm>
        </p:spPr>
        <p:txBody>
          <a:bodyPr/>
          <a:lstStyle/>
          <a:p>
            <a:pPr marL="0" lvl="0" indent="0">
              <a:lnSpc>
                <a:spcPct val="100000"/>
              </a:lnSpc>
              <a:buNone/>
            </a:pPr>
            <a:r>
              <a:rPr lang="en-GB" sz="2400">
                <a:latin typeface="Times New Roman" pitchFamily="18"/>
                <a:cs typeface="Times New Roman" pitchFamily="18"/>
              </a:rPr>
              <a:t>38 articles in Italian: </a:t>
            </a:r>
            <a:r>
              <a:rPr lang="en-GB" sz="2400" i="1">
                <a:latin typeface="Times New Roman" pitchFamily="18"/>
                <a:cs typeface="Times New Roman" pitchFamily="18"/>
              </a:rPr>
              <a:t>Club Alpino Italiano, </a:t>
            </a:r>
            <a:r>
              <a:rPr lang="it-IT" sz="2400" i="1">
                <a:latin typeface="Times New Roman" pitchFamily="18"/>
                <a:cs typeface="Times New Roman" pitchFamily="18"/>
              </a:rPr>
              <a:t>Società Ligustica di Scienze Naturali e Geografiche, </a:t>
            </a:r>
            <a:r>
              <a:rPr lang="en-GB" sz="2400" i="1">
                <a:latin typeface="Times New Roman" pitchFamily="18"/>
                <a:cs typeface="Times New Roman" pitchFamily="18"/>
              </a:rPr>
              <a:t>Malpighia (Rassegna mensuale di botanica)</a:t>
            </a:r>
          </a:p>
          <a:p>
            <a:pPr marL="0" lvl="0" indent="0">
              <a:lnSpc>
                <a:spcPct val="100000"/>
              </a:lnSpc>
              <a:buNone/>
            </a:pPr>
            <a:r>
              <a:rPr lang="en-GB" sz="2400">
                <a:latin typeface="Times New Roman" pitchFamily="18"/>
                <a:cs typeface="Times New Roman" pitchFamily="18"/>
              </a:rPr>
              <a:t>14 articles in French: </a:t>
            </a:r>
            <a:r>
              <a:rPr lang="en-GB" sz="2400" i="1">
                <a:latin typeface="Times New Roman" pitchFamily="18"/>
                <a:cs typeface="Times New Roman" pitchFamily="18"/>
              </a:rPr>
              <a:t>Section des Alpes-Maritimes du Club Alpin Français, </a:t>
            </a:r>
            <a:r>
              <a:rPr lang="fr-FR" sz="2400" i="1">
                <a:latin typeface="Times New Roman" pitchFamily="18"/>
                <a:cs typeface="Times New Roman" pitchFamily="18"/>
              </a:rPr>
              <a:t>Société des Lettres, Sciences &amp; Arts des Alpes-Maritimes, </a:t>
            </a:r>
            <a:r>
              <a:rPr lang="en-GB" sz="2400" i="1">
                <a:latin typeface="Times New Roman" pitchFamily="18"/>
                <a:cs typeface="Times New Roman" pitchFamily="18"/>
              </a:rPr>
              <a:t>La Montagne (</a:t>
            </a:r>
            <a:r>
              <a:rPr lang="fr-FR" sz="2400" i="1">
                <a:latin typeface="Times New Roman" pitchFamily="18"/>
                <a:cs typeface="Times New Roman" pitchFamily="18"/>
              </a:rPr>
              <a:t>Revue mensuelle du Club Alpin Français)</a:t>
            </a:r>
            <a:r>
              <a:rPr lang="en-GB" sz="2400" i="1">
                <a:latin typeface="Times New Roman" pitchFamily="18"/>
                <a:cs typeface="Times New Roman" pitchFamily="18"/>
              </a:rPr>
              <a:t>, La Nature</a:t>
            </a:r>
          </a:p>
          <a:p>
            <a:pPr marL="0" lvl="0" indent="0">
              <a:lnSpc>
                <a:spcPct val="100000"/>
              </a:lnSpc>
              <a:buNone/>
            </a:pPr>
            <a:r>
              <a:rPr lang="en-GB" sz="2400">
                <a:latin typeface="Times New Roman" pitchFamily="18"/>
                <a:cs typeface="Times New Roman" pitchFamily="18"/>
              </a:rPr>
              <a:t>4 articles in German: </a:t>
            </a:r>
            <a:r>
              <a:rPr lang="en-GB" sz="2400" i="1">
                <a:latin typeface="Times New Roman" pitchFamily="18"/>
                <a:cs typeface="Times New Roman" pitchFamily="18"/>
              </a:rPr>
              <a:t>Deutsche Rundschau für Geographie und Statistik, Monatsschrift für Kakteenkunde</a:t>
            </a:r>
          </a:p>
          <a:p>
            <a:pPr marL="0" lvl="0" indent="0">
              <a:lnSpc>
                <a:spcPct val="100000"/>
              </a:lnSpc>
              <a:buNone/>
            </a:pPr>
            <a:r>
              <a:rPr lang="en-GB" sz="2400">
                <a:latin typeface="Times New Roman" pitchFamily="18"/>
                <a:cs typeface="Times New Roman" pitchFamily="18"/>
              </a:rPr>
              <a:t>2 articles in English: </a:t>
            </a:r>
            <a:r>
              <a:rPr lang="en-GB" sz="2400" i="1">
                <a:latin typeface="Times New Roman" pitchFamily="18"/>
                <a:cs typeface="Times New Roman" pitchFamily="18"/>
              </a:rPr>
              <a:t>The Gardeners’ Chronicle</a:t>
            </a:r>
          </a:p>
          <a:p>
            <a:pPr marL="0" lvl="0" indent="0">
              <a:lnSpc>
                <a:spcPct val="100000"/>
              </a:lnSpc>
              <a:buNone/>
            </a:pPr>
            <a:r>
              <a:rPr lang="en-GB" sz="2400">
                <a:latin typeface="Times New Roman" pitchFamily="18"/>
                <a:cs typeface="Times New Roman" pitchFamily="18"/>
              </a:rPr>
              <a:t>3 books in German: Doctoral thesis on the Maritime &amp; Ligurian Alps (1897), Guide to the Riviera (1900), Guide to Bordighera (1904)</a:t>
            </a:r>
          </a:p>
          <a:p>
            <a:pPr marL="0" lvl="0" indent="0">
              <a:lnSpc>
                <a:spcPct val="100000"/>
              </a:lnSpc>
              <a:buNone/>
            </a:pPr>
            <a:endParaRPr lang="en-GB" sz="2400" i="1">
              <a:latin typeface="Times New Roman" pitchFamily="18"/>
              <a:cs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170">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1006470"/>
          </a:xfrm>
        </p:spPr>
        <p:txBody>
          <a:bodyPr anchorCtr="1"/>
          <a:lstStyle/>
          <a:p>
            <a:pPr lvl="0" algn="ctr"/>
            <a:r>
              <a:rPr lang="fr-FR" sz="3200">
                <a:latin typeface="Times New Roman" pitchFamily="18"/>
                <a:cs typeface="Times New Roman" pitchFamily="18"/>
              </a:rPr>
              <a:t>Lutheran Church, rue d'Augsbourg, Nice, 1876</a:t>
            </a:r>
          </a:p>
        </p:txBody>
      </p:sp>
      <p:pic>
        <p:nvPicPr>
          <p:cNvPr id="3" name="Content Placeholder 4"/>
          <p:cNvPicPr>
            <a:picLocks noGrp="1" noChangeAspect="1"/>
          </p:cNvPicPr>
          <p:nvPr>
            <p:ph idx="1"/>
          </p:nvPr>
        </p:nvPicPr>
        <p:blipFill>
          <a:blip r:embed="rId3"/>
          <a:stretch>
            <a:fillRect/>
          </a:stretch>
        </p:blipFill>
        <p:spPr>
          <a:xfrm>
            <a:off x="3051992" y="1556162"/>
            <a:ext cx="5500061" cy="4583384"/>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207">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152686"/>
            <a:ext cx="10515600" cy="1325559"/>
          </a:xfrm>
        </p:spPr>
        <p:txBody>
          <a:bodyPr anchorCtr="1"/>
          <a:lstStyle/>
          <a:p>
            <a:pPr lvl="0" algn="ctr"/>
            <a:r>
              <a:rPr lang="en-GB" sz="3200">
                <a:latin typeface="Times New Roman" pitchFamily="18"/>
                <a:cs typeface="Times New Roman" pitchFamily="18"/>
              </a:rPr>
              <a:t>Mader family at Villa Alpina, Tenda, 1885</a:t>
            </a:r>
            <a:endParaRPr lang="en-GB" sz="3200"/>
          </a:p>
        </p:txBody>
      </p:sp>
      <p:pic>
        <p:nvPicPr>
          <p:cNvPr id="3" name="Content Placeholder 6"/>
          <p:cNvPicPr>
            <a:picLocks noGrp="1" noChangeAspect="1"/>
          </p:cNvPicPr>
          <p:nvPr>
            <p:ph idx="1"/>
          </p:nvPr>
        </p:nvPicPr>
        <p:blipFill>
          <a:blip r:embed="rId3"/>
          <a:stretch>
            <a:fillRect/>
          </a:stretch>
        </p:blipFill>
        <p:spPr>
          <a:xfrm>
            <a:off x="1670179" y="1478246"/>
            <a:ext cx="8649474" cy="4698717"/>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218">
    <p:spTree>
      <p:nvGrpSpPr>
        <p:cNvPr id="1" name=""/>
        <p:cNvGrpSpPr/>
        <p:nvPr/>
      </p:nvGrpSpPr>
      <p:grpSpPr>
        <a:xfrm>
          <a:off x="0" y="0"/>
          <a:ext cx="0" cy="0"/>
          <a:chOff x="0" y="0"/>
          <a:chExt cx="0" cy="0"/>
        </a:xfrm>
      </p:grpSpPr>
      <p:sp>
        <p:nvSpPr>
          <p:cNvPr id="2" name="Title 1"/>
          <p:cNvSpPr txBox="1">
            <a:spLocks noGrp="1"/>
          </p:cNvSpPr>
          <p:nvPr>
            <p:ph type="title"/>
          </p:nvPr>
        </p:nvSpPr>
        <p:spPr>
          <a:xfrm>
            <a:off x="2752526" y="280528"/>
            <a:ext cx="6580379" cy="1101010"/>
          </a:xfrm>
        </p:spPr>
        <p:txBody>
          <a:bodyPr anchorCtr="1"/>
          <a:lstStyle/>
          <a:p>
            <a:pPr lvl="0" algn="ctr"/>
            <a:r>
              <a:rPr lang="en-GB" sz="3200">
                <a:latin typeface="Times New Roman" pitchFamily="18"/>
                <a:cs typeface="Times New Roman" pitchFamily="18"/>
              </a:rPr>
              <a:t>Mairie de Tende, 2018</a:t>
            </a:r>
            <a:endParaRPr lang="en-GB" sz="3200"/>
          </a:p>
        </p:txBody>
      </p:sp>
      <p:pic>
        <p:nvPicPr>
          <p:cNvPr id="3" name="Content Placeholder 6"/>
          <p:cNvPicPr>
            <a:picLocks noGrp="1" noChangeAspect="1"/>
          </p:cNvPicPr>
          <p:nvPr>
            <p:ph idx="1"/>
          </p:nvPr>
        </p:nvPicPr>
        <p:blipFill>
          <a:blip r:embed="rId3"/>
          <a:stretch>
            <a:fillRect/>
          </a:stretch>
        </p:blipFill>
        <p:spPr>
          <a:xfrm>
            <a:off x="2965892" y="1269671"/>
            <a:ext cx="6580379" cy="493528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166">
    <p:spTree>
      <p:nvGrpSpPr>
        <p:cNvPr id="1" name=""/>
        <p:cNvGrpSpPr/>
        <p:nvPr/>
      </p:nvGrpSpPr>
      <p:grpSpPr>
        <a:xfrm>
          <a:off x="0" y="0"/>
          <a:ext cx="0" cy="0"/>
          <a:chOff x="0" y="0"/>
          <a:chExt cx="0" cy="0"/>
        </a:xfrm>
      </p:grpSpPr>
      <p:sp>
        <p:nvSpPr>
          <p:cNvPr id="2" name="Title 1"/>
          <p:cNvSpPr txBox="1">
            <a:spLocks noGrp="1"/>
          </p:cNvSpPr>
          <p:nvPr>
            <p:ph type="title"/>
          </p:nvPr>
        </p:nvSpPr>
        <p:spPr>
          <a:xfrm>
            <a:off x="3465740" y="215834"/>
            <a:ext cx="4853863" cy="754544"/>
          </a:xfrm>
        </p:spPr>
        <p:txBody>
          <a:bodyPr/>
          <a:lstStyle/>
          <a:p>
            <a:pPr lvl="0"/>
            <a:r>
              <a:rPr lang="en-GB" sz="3200">
                <a:latin typeface="Times New Roman" pitchFamily="18"/>
                <a:cs typeface="Times New Roman" pitchFamily="18"/>
              </a:rPr>
              <a:t>Mader family in Nice, 1911</a:t>
            </a:r>
          </a:p>
        </p:txBody>
      </p:sp>
      <p:pic>
        <p:nvPicPr>
          <p:cNvPr id="3" name="Content Placeholder 4"/>
          <p:cNvPicPr>
            <a:picLocks noGrp="1" noChangeAspect="1"/>
          </p:cNvPicPr>
          <p:nvPr>
            <p:ph idx="1"/>
          </p:nvPr>
        </p:nvPicPr>
        <p:blipFill>
          <a:blip r:embed="rId3"/>
          <a:stretch>
            <a:fillRect/>
          </a:stretch>
        </p:blipFill>
        <p:spPr>
          <a:xfrm>
            <a:off x="3764904" y="1146685"/>
            <a:ext cx="4031598" cy="5007254"/>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165">
    <p:spTree>
      <p:nvGrpSpPr>
        <p:cNvPr id="1" name=""/>
        <p:cNvGrpSpPr/>
        <p:nvPr/>
      </p:nvGrpSpPr>
      <p:grpSpPr>
        <a:xfrm>
          <a:off x="0" y="0"/>
          <a:ext cx="0" cy="0"/>
          <a:chOff x="0" y="0"/>
          <a:chExt cx="0" cy="0"/>
        </a:xfrm>
      </p:grpSpPr>
      <p:pic>
        <p:nvPicPr>
          <p:cNvPr id="2" name="Content Placeholder 10"/>
          <p:cNvPicPr>
            <a:picLocks noGrp="1" noChangeAspect="1"/>
          </p:cNvPicPr>
          <p:nvPr>
            <p:ph idx="1"/>
          </p:nvPr>
        </p:nvPicPr>
        <p:blipFill>
          <a:blip r:embed="rId3"/>
          <a:stretch>
            <a:fillRect/>
          </a:stretch>
        </p:blipFill>
        <p:spPr>
          <a:xfrm>
            <a:off x="1865165" y="911684"/>
            <a:ext cx="3576712" cy="5451799"/>
          </a:xfrm>
        </p:spPr>
      </p:pic>
      <p:sp>
        <p:nvSpPr>
          <p:cNvPr id="3" name="Content Placeholder 19"/>
          <p:cNvSpPr txBox="1">
            <a:spLocks noGrp="1"/>
          </p:cNvSpPr>
          <p:nvPr>
            <p:ph idx="2"/>
          </p:nvPr>
        </p:nvSpPr>
        <p:spPr>
          <a:xfrm>
            <a:off x="6096003" y="1097837"/>
            <a:ext cx="5181603" cy="4351336"/>
          </a:xfrm>
        </p:spPr>
        <p:txBody>
          <a:bodyPr/>
          <a:lstStyle/>
          <a:p>
            <a:pPr marL="0" lvl="0" indent="0" algn="ctr">
              <a:lnSpc>
                <a:spcPct val="115000"/>
              </a:lnSpc>
              <a:buNone/>
            </a:pPr>
            <a:r>
              <a:rPr lang="en-GB" sz="3200">
                <a:latin typeface="Times New Roman" pitchFamily="18"/>
              </a:rPr>
              <a:t>Doctoral Thesis, 1897</a:t>
            </a:r>
          </a:p>
          <a:p>
            <a:pPr marL="0" lvl="0" indent="0" algn="ctr">
              <a:lnSpc>
                <a:spcPct val="115000"/>
              </a:lnSpc>
              <a:buNone/>
            </a:pPr>
            <a:r>
              <a:rPr lang="en-GB" sz="2400">
                <a:latin typeface="Times New Roman" pitchFamily="18"/>
              </a:rPr>
              <a:t>The physical geography of the highest parts of the Maritime and Ligurian Alps</a:t>
            </a:r>
          </a:p>
          <a:p>
            <a:pPr marL="0" lvl="0" indent="0" algn="ctr">
              <a:lnSpc>
                <a:spcPct val="115000"/>
              </a:lnSpc>
              <a:buNone/>
            </a:pPr>
            <a:r>
              <a:rPr lang="en-GB" sz="2400">
                <a:latin typeface="Times New Roman" pitchFamily="18"/>
              </a:rPr>
              <a:t>Dissertation for obtaining a doctorate in the Faculty of Philosophy of the University of Leipzig </a:t>
            </a:r>
          </a:p>
          <a:p>
            <a:pPr marL="0" lvl="0" indent="0" algn="ctr">
              <a:lnSpc>
                <a:spcPct val="115000"/>
              </a:lnSpc>
              <a:buNone/>
            </a:pPr>
            <a:r>
              <a:rPr lang="en-GB" sz="2400">
                <a:latin typeface="Times New Roman" pitchFamily="18"/>
              </a:rPr>
              <a:t>Submitted by Fritz Mader</a:t>
            </a:r>
          </a:p>
          <a:p>
            <a:pPr marL="0" lvl="0" indent="0" algn="ctr">
              <a:lnSpc>
                <a:spcPct val="115000"/>
              </a:lnSpc>
              <a:buNone/>
            </a:pPr>
            <a:r>
              <a:rPr lang="en-GB" sz="2400">
                <a:latin typeface="Times New Roman" pitchFamily="18"/>
              </a:rPr>
              <a:t>Leipzig, Gustav Fock, 1897</a:t>
            </a:r>
          </a:p>
          <a:p>
            <a:pPr lvl="0"/>
            <a:endParaRPr lang="en-GB"/>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196">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838523"/>
          </a:xfrm>
        </p:spPr>
        <p:txBody>
          <a:bodyPr anchorCtr="1"/>
          <a:lstStyle/>
          <a:p>
            <a:pPr lvl="0" algn="ctr"/>
            <a:r>
              <a:rPr lang="en-GB" sz="3200">
                <a:latin typeface="Times New Roman" pitchFamily="18"/>
                <a:cs typeface="Times New Roman" pitchFamily="18"/>
              </a:rPr>
              <a:t>Memoirs of Frida Marin, Mader’s sister, 1938</a:t>
            </a:r>
          </a:p>
        </p:txBody>
      </p:sp>
      <p:sp>
        <p:nvSpPr>
          <p:cNvPr id="3" name="Content Placeholder 2"/>
          <p:cNvSpPr txBox="1">
            <a:spLocks noGrp="1"/>
          </p:cNvSpPr>
          <p:nvPr>
            <p:ph idx="1"/>
          </p:nvPr>
        </p:nvSpPr>
        <p:spPr>
          <a:xfrm>
            <a:off x="4991874" y="1467932"/>
            <a:ext cx="6948205" cy="4615626"/>
          </a:xfrm>
        </p:spPr>
        <p:txBody>
          <a:bodyPr/>
          <a:lstStyle/>
          <a:p>
            <a:pPr marL="0" lvl="0" indent="0">
              <a:lnSpc>
                <a:spcPct val="77000"/>
              </a:lnSpc>
              <a:spcAft>
                <a:spcPts val="800"/>
              </a:spcAft>
              <a:buNone/>
            </a:pPr>
            <a:r>
              <a:rPr lang="en-GB" sz="2400">
                <a:latin typeface="Times New Roman" pitchFamily="18"/>
              </a:rPr>
              <a:t>‘What a fine character Fritz had! Good, generous, calm, always good-humoured and ready to have fun.</a:t>
            </a:r>
          </a:p>
          <a:p>
            <a:pPr marL="0" lvl="0" indent="0">
              <a:lnSpc>
                <a:spcPct val="77000"/>
              </a:lnSpc>
              <a:spcAft>
                <a:spcPts val="800"/>
              </a:spcAft>
              <a:buNone/>
            </a:pPr>
            <a:r>
              <a:rPr lang="en-GB" sz="2400">
                <a:latin typeface="Times New Roman" pitchFamily="18"/>
              </a:rPr>
              <a:t>He jumped over precipices like a goat, and sometimes, to avoid freezing at night in the mountains, he covered himself with stones. If he didn’t die on the perilous climbs from which he brought back minerals and rare flowers, it was because he was protected by the hand of God. </a:t>
            </a:r>
          </a:p>
          <a:p>
            <a:pPr marL="0" lvl="0" indent="0">
              <a:lnSpc>
                <a:spcPct val="77000"/>
              </a:lnSpc>
              <a:spcAft>
                <a:spcPts val="800"/>
              </a:spcAft>
              <a:buNone/>
            </a:pPr>
            <a:r>
              <a:rPr lang="en-GB" sz="2400">
                <a:latin typeface="Times New Roman" pitchFamily="18"/>
              </a:rPr>
              <a:t>Fritz never looked at a woman, and laughed at the idea of inspiring a woman’s love. If asked why he didn’t get married, he would reply ‘Why should I do that? Could I drag a wife with me into the mountains?’</a:t>
            </a:r>
          </a:p>
          <a:p>
            <a:pPr marL="0" lvl="0" indent="0">
              <a:lnSpc>
                <a:spcPct val="37000"/>
              </a:lnSpc>
              <a:spcAft>
                <a:spcPts val="800"/>
              </a:spcAft>
              <a:buNone/>
            </a:pPr>
            <a:r>
              <a:rPr lang="en-GB" sz="900">
                <a:latin typeface="Times New Roman" pitchFamily="18"/>
              </a:rPr>
              <a:t>'</a:t>
            </a:r>
          </a:p>
        </p:txBody>
      </p:sp>
      <p:pic>
        <p:nvPicPr>
          <p:cNvPr id="4" name="Picture 4"/>
          <p:cNvPicPr>
            <a:picLocks noChangeAspect="1"/>
          </p:cNvPicPr>
          <p:nvPr/>
        </p:nvPicPr>
        <p:blipFill>
          <a:blip r:embed="rId3"/>
          <a:stretch>
            <a:fillRect/>
          </a:stretch>
        </p:blipFill>
        <p:spPr>
          <a:xfrm>
            <a:off x="762947" y="1553547"/>
            <a:ext cx="3750905" cy="3750905"/>
          </a:xfrm>
          <a:prstGeom prst="rect">
            <a:avLst/>
          </a:prstGeom>
          <a:noFill/>
          <a:ln>
            <a:noFill/>
          </a:ln>
        </p:spPr>
      </p:pic>
      <p:sp>
        <p:nvSpPr>
          <p:cNvPr id="5" name="TextBox 5"/>
          <p:cNvSpPr txBox="1"/>
          <p:nvPr/>
        </p:nvSpPr>
        <p:spPr>
          <a:xfrm>
            <a:off x="1629524" y="5621886"/>
            <a:ext cx="2017742" cy="46166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cs typeface="Times New Roman" pitchFamily="18"/>
              </a:rPr>
              <a:t>Frida Maurin </a:t>
            </a:r>
            <a:endParaRPr lang="en-GB" sz="24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79">
    <p:spTree>
      <p:nvGrpSpPr>
        <p:cNvPr id="1" name=""/>
        <p:cNvGrpSpPr/>
        <p:nvPr/>
      </p:nvGrpSpPr>
      <p:grpSpPr>
        <a:xfrm>
          <a:off x="0" y="0"/>
          <a:ext cx="0" cy="0"/>
          <a:chOff x="0" y="0"/>
          <a:chExt cx="0" cy="0"/>
        </a:xfrm>
      </p:grpSpPr>
      <p:sp>
        <p:nvSpPr>
          <p:cNvPr id="2" name="Title 1"/>
          <p:cNvSpPr txBox="1">
            <a:spLocks noGrp="1"/>
          </p:cNvSpPr>
          <p:nvPr>
            <p:ph type="title"/>
          </p:nvPr>
        </p:nvSpPr>
        <p:spPr>
          <a:xfrm>
            <a:off x="3485756" y="457812"/>
            <a:ext cx="4822371" cy="838523"/>
          </a:xfrm>
        </p:spPr>
        <p:txBody>
          <a:bodyPr anchorCtr="1"/>
          <a:lstStyle/>
          <a:p>
            <a:pPr lvl="0" algn="ctr"/>
            <a:r>
              <a:rPr lang="en-GB" sz="3200">
                <a:latin typeface="Times New Roman" pitchFamily="18"/>
                <a:cs typeface="Times New Roman" pitchFamily="18"/>
              </a:rPr>
              <a:t>Loss of hearing</a:t>
            </a:r>
          </a:p>
        </p:txBody>
      </p:sp>
      <p:sp>
        <p:nvSpPr>
          <p:cNvPr id="3" name="Content Placeholder 2"/>
          <p:cNvSpPr txBox="1">
            <a:spLocks noGrp="1"/>
          </p:cNvSpPr>
          <p:nvPr>
            <p:ph idx="1"/>
          </p:nvPr>
        </p:nvSpPr>
        <p:spPr>
          <a:xfrm>
            <a:off x="2313980" y="1775847"/>
            <a:ext cx="7165915" cy="3626574"/>
          </a:xfrm>
        </p:spPr>
        <p:txBody>
          <a:bodyPr/>
          <a:lstStyle/>
          <a:p>
            <a:pPr marL="0" lvl="0" indent="0">
              <a:lnSpc>
                <a:spcPct val="87000"/>
              </a:lnSpc>
              <a:spcAft>
                <a:spcPts val="800"/>
              </a:spcAft>
              <a:buNone/>
            </a:pPr>
            <a:r>
              <a:rPr lang="en-GB" sz="2400">
                <a:latin typeface="Times New Roman" pitchFamily="18"/>
              </a:rPr>
              <a:t>Frida recalled: ‘He wanted to become a pastor, but as a result of an illness when he was a teenager, his hearing was impaired. Consequently, he couldn’t hear when the organ stopped playing during church services, and he had to give up theology’</a:t>
            </a:r>
          </a:p>
          <a:p>
            <a:pPr marL="0" lvl="0" indent="0">
              <a:lnSpc>
                <a:spcPct val="87000"/>
              </a:lnSpc>
              <a:spcAft>
                <a:spcPts val="800"/>
              </a:spcAft>
              <a:buNone/>
            </a:pPr>
            <a:r>
              <a:rPr lang="en-GB" sz="2400">
                <a:latin typeface="Times New Roman" pitchFamily="18"/>
              </a:rPr>
              <a:t>In 1900 Clarence Bicknell wrote: ‘Dr. Mader has just spent three days at my house in Bordighera. He's a well-educated young man, intelligent, but very deaf. He won't use a trumpet, so today I have a terrible sore throat’</a:t>
            </a:r>
          </a:p>
          <a:p>
            <a:pPr marL="0" lvl="0" indent="0">
              <a:lnSpc>
                <a:spcPct val="67000"/>
              </a:lnSpc>
              <a:spcAft>
                <a:spcPts val="800"/>
              </a:spcAft>
              <a:buNone/>
            </a:pPr>
            <a:endParaRPr lang="en-GB" sz="12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931828"/>
          </a:xfrm>
        </p:spPr>
        <p:txBody>
          <a:bodyPr anchorCtr="1"/>
          <a:lstStyle/>
          <a:p>
            <a:pPr lvl="0" algn="ctr"/>
            <a:r>
              <a:rPr lang="en-GB" sz="3200">
                <a:latin typeface="Times New Roman" pitchFamily="18"/>
                <a:cs typeface="Times New Roman" pitchFamily="18"/>
              </a:rPr>
              <a:t>Clarence Bicknell (1842-1918)</a:t>
            </a:r>
          </a:p>
        </p:txBody>
      </p:sp>
      <p:sp>
        <p:nvSpPr>
          <p:cNvPr id="3" name="Content Placeholder 3"/>
          <p:cNvSpPr txBox="1">
            <a:spLocks noGrp="1"/>
          </p:cNvSpPr>
          <p:nvPr>
            <p:ph idx="1"/>
          </p:nvPr>
        </p:nvSpPr>
        <p:spPr>
          <a:xfrm>
            <a:off x="838203" y="1598197"/>
            <a:ext cx="6091339" cy="4122416"/>
          </a:xfrm>
        </p:spPr>
        <p:txBody>
          <a:bodyPr/>
          <a:lstStyle/>
          <a:p>
            <a:pPr marL="0" lvl="0" indent="0">
              <a:lnSpc>
                <a:spcPct val="87000"/>
              </a:lnSpc>
              <a:spcAft>
                <a:spcPts val="800"/>
              </a:spcAft>
              <a:buNone/>
            </a:pPr>
            <a:r>
              <a:rPr lang="en-GB" sz="2400">
                <a:latin typeface="Times New Roman" pitchFamily="18"/>
              </a:rPr>
              <a:t>‘I took a house in Val Casterino for the summer of 1897, and wrote to the Secretary of the Italian Alpine Club to ask if he could give me any information about the works published on the </a:t>
            </a:r>
            <a:r>
              <a:rPr lang="en-GB" sz="2400" i="1">
                <a:latin typeface="Times New Roman" pitchFamily="18"/>
              </a:rPr>
              <a:t>Meraviglie. </a:t>
            </a:r>
            <a:r>
              <a:rPr lang="en-GB" sz="2400">
                <a:latin typeface="Times New Roman" pitchFamily="18"/>
              </a:rPr>
              <a:t>He referred me to Dr. Fritz Mader, who had a thorough knowledge of the Maritime Alps, and spent his summers in Tenda. It was through the full and courteous reply to a letter that I wrote to Dr. Mader that we first heard of there being inscriptions in the valley near us (Val Fontanalba) and we immediately went up to search for ourselves’</a:t>
            </a:r>
          </a:p>
          <a:p>
            <a:pPr lvl="0">
              <a:lnSpc>
                <a:spcPct val="70000"/>
              </a:lnSpc>
            </a:pPr>
            <a:endParaRPr lang="en-GB" sz="2200"/>
          </a:p>
        </p:txBody>
      </p:sp>
      <p:pic>
        <p:nvPicPr>
          <p:cNvPr id="4" name="Content Placeholder 14"/>
          <p:cNvPicPr>
            <a:picLocks noGrp="1" noChangeAspect="1"/>
          </p:cNvPicPr>
          <p:nvPr>
            <p:ph idx="2"/>
          </p:nvPr>
        </p:nvPicPr>
        <p:blipFill>
          <a:blip r:embed="rId3"/>
          <a:stretch>
            <a:fillRect/>
          </a:stretch>
        </p:blipFill>
        <p:spPr>
          <a:xfrm>
            <a:off x="7156981" y="1701789"/>
            <a:ext cx="3534110" cy="391524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219">
    <p:spTree>
      <p:nvGrpSpPr>
        <p:cNvPr id="1" name=""/>
        <p:cNvGrpSpPr/>
        <p:nvPr/>
      </p:nvGrpSpPr>
      <p:grpSpPr>
        <a:xfrm>
          <a:off x="0" y="0"/>
          <a:ext cx="0" cy="0"/>
          <a:chOff x="0" y="0"/>
          <a:chExt cx="0" cy="0"/>
        </a:xfrm>
      </p:grpSpPr>
      <p:pic>
        <p:nvPicPr>
          <p:cNvPr id="2" name="Content Placeholder 8"/>
          <p:cNvPicPr>
            <a:picLocks noGrp="1" noChangeAspect="1"/>
          </p:cNvPicPr>
          <p:nvPr>
            <p:ph idx="1"/>
          </p:nvPr>
        </p:nvPicPr>
        <p:blipFill>
          <a:blip r:embed="rId3"/>
          <a:stretch>
            <a:fillRect/>
          </a:stretch>
        </p:blipFill>
        <p:spPr>
          <a:xfrm>
            <a:off x="1372935" y="77385"/>
            <a:ext cx="9446126" cy="6703228"/>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20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cs typeface="Times New Roman" pitchFamily="18"/>
              </a:rPr>
              <a:t>Rock engravings in Val Fontanalba</a:t>
            </a:r>
          </a:p>
        </p:txBody>
      </p:sp>
      <p:pic>
        <p:nvPicPr>
          <p:cNvPr id="3" name="Content Placeholder 11"/>
          <p:cNvPicPr>
            <a:picLocks noGrp="1" noChangeAspect="1"/>
          </p:cNvPicPr>
          <p:nvPr>
            <p:ph idx="1"/>
          </p:nvPr>
        </p:nvPicPr>
        <p:blipFill>
          <a:blip r:embed="rId3"/>
          <a:stretch>
            <a:fillRect/>
          </a:stretch>
        </p:blipFill>
        <p:spPr>
          <a:xfrm>
            <a:off x="6172200" y="2058195"/>
            <a:ext cx="5181603" cy="3886200"/>
          </a:xfrm>
        </p:spPr>
      </p:pic>
      <p:pic>
        <p:nvPicPr>
          <p:cNvPr id="4" name="Content Placeholder 15"/>
          <p:cNvPicPr>
            <a:picLocks noGrp="1" noChangeAspect="1"/>
          </p:cNvPicPr>
          <p:nvPr>
            <p:ph idx="2"/>
          </p:nvPr>
        </p:nvPicPr>
        <p:blipFill>
          <a:blip r:embed="rId4"/>
          <a:stretch>
            <a:fillRect/>
          </a:stretch>
        </p:blipFill>
        <p:spPr>
          <a:xfrm>
            <a:off x="838203" y="2058195"/>
            <a:ext cx="5181603" cy="3886200"/>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73">
    <p:spTree>
      <p:nvGrpSpPr>
        <p:cNvPr id="1" name=""/>
        <p:cNvGrpSpPr/>
        <p:nvPr/>
      </p:nvGrpSpPr>
      <p:grpSpPr>
        <a:xfrm>
          <a:off x="0" y="0"/>
          <a:ext cx="0" cy="0"/>
          <a:chOff x="0" y="0"/>
          <a:chExt cx="0" cy="0"/>
        </a:xfrm>
      </p:grpSpPr>
      <p:sp>
        <p:nvSpPr>
          <p:cNvPr id="2" name="Title 1"/>
          <p:cNvSpPr txBox="1">
            <a:spLocks noGrp="1"/>
          </p:cNvSpPr>
          <p:nvPr>
            <p:ph type="title"/>
          </p:nvPr>
        </p:nvSpPr>
        <p:spPr>
          <a:xfrm>
            <a:off x="1082347" y="913458"/>
            <a:ext cx="5728999" cy="4776039"/>
          </a:xfrm>
        </p:spPr>
        <p:txBody>
          <a:bodyPr/>
          <a:lstStyle/>
          <a:p>
            <a:pPr lvl="0"/>
            <a:r>
              <a:rPr lang="en-GB" sz="1600">
                <a:latin typeface="Times New Roman" pitchFamily="18"/>
                <a:cs typeface="Times New Roman" pitchFamily="18"/>
              </a:rPr>
              <a:t>         </a:t>
            </a:r>
            <a:r>
              <a:rPr lang="en-GB" sz="3200">
                <a:latin typeface="Times New Roman" pitchFamily="18"/>
                <a:cs typeface="Times New Roman" pitchFamily="18"/>
              </a:rPr>
              <a:t>Letter of Mader to </a:t>
            </a:r>
            <a:r>
              <a:rPr lang="en-GB" sz="2900">
                <a:latin typeface="Times New Roman" pitchFamily="18"/>
                <a:cs typeface="Times New Roman" pitchFamily="18"/>
              </a:rPr>
              <a:t>Bicknell</a:t>
            </a:r>
            <a:br>
              <a:rPr lang="en-GB" sz="2900">
                <a:latin typeface="Times New Roman" pitchFamily="18"/>
                <a:cs typeface="Times New Roman" pitchFamily="18"/>
              </a:rPr>
            </a:br>
            <a:r>
              <a:rPr lang="en-GB" sz="2900">
                <a:latin typeface="Times New Roman" pitchFamily="18"/>
                <a:cs typeface="Times New Roman" pitchFamily="18"/>
              </a:rPr>
              <a:t>         </a:t>
            </a:r>
            <a:r>
              <a:rPr lang="en-GB" sz="2800">
                <a:latin typeface="Times New Roman" pitchFamily="18"/>
                <a:cs typeface="Times New Roman" pitchFamily="18"/>
              </a:rPr>
              <a:t>1 August 1897 (20 pages)</a:t>
            </a:r>
            <a:r>
              <a:rPr lang="en-GB" sz="1800">
                <a:latin typeface="Times New Roman" pitchFamily="18"/>
                <a:cs typeface="Times New Roman" pitchFamily="18"/>
              </a:rPr>
              <a:t/>
            </a:r>
            <a:br>
              <a:rPr lang="en-GB" sz="1800">
                <a:latin typeface="Times New Roman" pitchFamily="18"/>
                <a:cs typeface="Times New Roman" pitchFamily="18"/>
              </a:rPr>
            </a:br>
            <a:r>
              <a:rPr lang="en-GB" sz="1800">
                <a:latin typeface="Times New Roman" pitchFamily="18"/>
                <a:cs typeface="Times New Roman" pitchFamily="18"/>
              </a:rPr>
              <a:t/>
            </a:r>
            <a:br>
              <a:rPr lang="en-GB" sz="1800">
                <a:latin typeface="Times New Roman" pitchFamily="18"/>
                <a:cs typeface="Times New Roman" pitchFamily="18"/>
              </a:rPr>
            </a:br>
            <a:r>
              <a:rPr lang="en-GB" sz="2400">
                <a:latin typeface="Times New Roman" pitchFamily="18"/>
                <a:cs typeface="Times New Roman" pitchFamily="18"/>
              </a:rPr>
              <a:t>‘</a:t>
            </a:r>
            <a:r>
              <a:rPr lang="en-GB" sz="2400">
                <a:latin typeface="Times New Roman" pitchFamily="18"/>
              </a:rPr>
              <a:t>I received your valued letter yesterday. I’m happy to give you an explanation of what has been written up to now on the subject of the rock engravings. After so many theories propounded by others, I too would like to contribute something myself to clarifying the matter, though I think the final result will be to confess that we are confronted here by an enigma whose key can never be found’</a:t>
            </a:r>
            <a:r>
              <a:rPr lang="en-GB" sz="1200">
                <a:latin typeface="Times New Roman" pitchFamily="18"/>
              </a:rPr>
              <a:t/>
            </a:r>
            <a:br>
              <a:rPr lang="en-GB" sz="1200">
                <a:latin typeface="Times New Roman" pitchFamily="18"/>
              </a:rPr>
            </a:br>
            <a:r>
              <a:rPr lang="en-GB" sz="1200">
                <a:latin typeface="Times New Roman" pitchFamily="18"/>
              </a:rPr>
              <a:t/>
            </a:r>
            <a:br>
              <a:rPr lang="en-GB" sz="1200">
                <a:latin typeface="Times New Roman" pitchFamily="18"/>
              </a:rPr>
            </a:br>
            <a:endParaRPr lang="en-GB" sz="1600">
              <a:latin typeface="Times New Roman" pitchFamily="18"/>
              <a:cs typeface="Times New Roman" pitchFamily="18"/>
            </a:endParaRPr>
          </a:p>
        </p:txBody>
      </p:sp>
      <p:pic>
        <p:nvPicPr>
          <p:cNvPr id="3" name="Content Placeholder 4"/>
          <p:cNvPicPr>
            <a:picLocks noGrp="1" noChangeAspect="1"/>
          </p:cNvPicPr>
          <p:nvPr>
            <p:ph idx="1"/>
          </p:nvPr>
        </p:nvPicPr>
        <p:blipFill>
          <a:blip r:embed="rId3"/>
          <a:stretch>
            <a:fillRect/>
          </a:stretch>
        </p:blipFill>
        <p:spPr>
          <a:xfrm>
            <a:off x="7268894" y="815955"/>
            <a:ext cx="3703905" cy="5226079"/>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72">
    <p:spTree>
      <p:nvGrpSpPr>
        <p:cNvPr id="1" name=""/>
        <p:cNvGrpSpPr/>
        <p:nvPr/>
      </p:nvGrpSpPr>
      <p:grpSpPr>
        <a:xfrm>
          <a:off x="0" y="0"/>
          <a:ext cx="0" cy="0"/>
          <a:chOff x="0" y="0"/>
          <a:chExt cx="0" cy="0"/>
        </a:xfrm>
      </p:grpSpPr>
      <p:sp>
        <p:nvSpPr>
          <p:cNvPr id="2" name="Title 6"/>
          <p:cNvSpPr txBox="1">
            <a:spLocks noGrp="1"/>
          </p:cNvSpPr>
          <p:nvPr>
            <p:ph type="title"/>
          </p:nvPr>
        </p:nvSpPr>
        <p:spPr>
          <a:xfrm>
            <a:off x="1520894" y="299813"/>
            <a:ext cx="8574831" cy="1325559"/>
          </a:xfrm>
        </p:spPr>
        <p:txBody>
          <a:bodyPr anchorCtr="1"/>
          <a:lstStyle/>
          <a:p>
            <a:pPr lvl="0" algn="ctr"/>
            <a:r>
              <a:rPr lang="en-GB" sz="3200" i="1">
                <a:latin typeface="Times New Roman" pitchFamily="18"/>
              </a:rPr>
              <a:t>A Guide to the Prehistoric Rock Engravings in the Italian Maritime Alps, </a:t>
            </a:r>
            <a:r>
              <a:rPr lang="en-GB" sz="3200">
                <a:latin typeface="Times New Roman" pitchFamily="18"/>
              </a:rPr>
              <a:t>Clarence Bicknell 1914</a:t>
            </a:r>
            <a:endParaRPr lang="en-GB" sz="3200"/>
          </a:p>
        </p:txBody>
      </p:sp>
      <p:sp>
        <p:nvSpPr>
          <p:cNvPr id="3" name="Content Placeholder 5"/>
          <p:cNvSpPr txBox="1">
            <a:spLocks noGrp="1"/>
          </p:cNvSpPr>
          <p:nvPr>
            <p:ph type="body" idx="1"/>
          </p:nvPr>
        </p:nvSpPr>
        <p:spPr>
          <a:xfrm>
            <a:off x="5271826" y="1909733"/>
            <a:ext cx="5809832" cy="3931225"/>
          </a:xfrm>
        </p:spPr>
        <p:txBody>
          <a:bodyPr anchor="t"/>
          <a:lstStyle/>
          <a:p>
            <a:pPr lvl="0">
              <a:lnSpc>
                <a:spcPct val="107000"/>
              </a:lnSpc>
              <a:spcAft>
                <a:spcPts val="800"/>
              </a:spcAft>
            </a:pPr>
            <a:r>
              <a:rPr lang="en-GB" b="0">
                <a:latin typeface="Times New Roman" pitchFamily="18"/>
              </a:rPr>
              <a:t>Mader’s analysis influenced Bicknell’s ideas. Like Mader, he considered that:</a:t>
            </a:r>
          </a:p>
          <a:p>
            <a:pPr marL="285750" lvl="0" indent="-285750">
              <a:lnSpc>
                <a:spcPct val="107000"/>
              </a:lnSpc>
              <a:spcAft>
                <a:spcPts val="800"/>
              </a:spcAft>
              <a:buFont typeface="Courier New" pitchFamily="49"/>
              <a:buChar char="o"/>
            </a:pPr>
            <a:r>
              <a:rPr lang="en-GB" b="0">
                <a:latin typeface="Times New Roman" pitchFamily="18"/>
              </a:rPr>
              <a:t>the engravings were prehistoric, not made by Phoenicians or Hannibal’s soldiers</a:t>
            </a:r>
          </a:p>
          <a:p>
            <a:pPr marL="285750" lvl="0" indent="-285750">
              <a:lnSpc>
                <a:spcPct val="107000"/>
              </a:lnSpc>
              <a:spcAft>
                <a:spcPts val="800"/>
              </a:spcAft>
              <a:buFont typeface="Courier New" pitchFamily="49"/>
              <a:buChar char="o"/>
            </a:pPr>
            <a:r>
              <a:rPr lang="en-GB" b="0">
                <a:latin typeface="Times New Roman" pitchFamily="18"/>
              </a:rPr>
              <a:t>although they depicted metal weapons, they were made with stone tools</a:t>
            </a:r>
          </a:p>
          <a:p>
            <a:pPr marL="285750" lvl="0" indent="-285750">
              <a:lnSpc>
                <a:spcPct val="107000"/>
              </a:lnSpc>
              <a:spcAft>
                <a:spcPts val="800"/>
              </a:spcAft>
              <a:buFont typeface="Courier New" pitchFamily="49"/>
              <a:buChar char="o"/>
            </a:pPr>
            <a:r>
              <a:rPr lang="en-GB" b="0">
                <a:latin typeface="Times New Roman" pitchFamily="18"/>
              </a:rPr>
              <a:t>they were not made by herdsmen in their spare time, but offered to a divinity as part of a religious rite</a:t>
            </a:r>
          </a:p>
          <a:p>
            <a:pPr lvl="0">
              <a:lnSpc>
                <a:spcPct val="70000"/>
              </a:lnSpc>
            </a:pPr>
            <a:endParaRPr lang="en-GB" b="0"/>
          </a:p>
        </p:txBody>
      </p:sp>
      <p:pic>
        <p:nvPicPr>
          <p:cNvPr id="4" name="Picture 2"/>
          <p:cNvPicPr>
            <a:picLocks noGrp="1" noChangeAspect="1"/>
          </p:cNvPicPr>
          <p:nvPr>
            <p:ph idx="2"/>
          </p:nvPr>
        </p:nvPicPr>
        <p:blipFill>
          <a:blip r:embed="rId3"/>
          <a:srcRect/>
          <a:stretch>
            <a:fillRect/>
          </a:stretch>
        </p:blipFill>
        <p:spPr>
          <a:xfrm>
            <a:off x="1110346" y="1795945"/>
            <a:ext cx="3436260" cy="4462875"/>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68">
    <p:spTree>
      <p:nvGrpSpPr>
        <p:cNvPr id="1" name=""/>
        <p:cNvGrpSpPr/>
        <p:nvPr/>
      </p:nvGrpSpPr>
      <p:grpSpPr>
        <a:xfrm>
          <a:off x="0" y="0"/>
          <a:ext cx="0" cy="0"/>
          <a:chOff x="0" y="0"/>
          <a:chExt cx="0" cy="0"/>
        </a:xfrm>
      </p:grpSpPr>
      <p:sp>
        <p:nvSpPr>
          <p:cNvPr id="2" name="Title 3"/>
          <p:cNvSpPr txBox="1">
            <a:spLocks noGrp="1"/>
          </p:cNvSpPr>
          <p:nvPr>
            <p:ph type="title"/>
          </p:nvPr>
        </p:nvSpPr>
        <p:spPr>
          <a:xfrm>
            <a:off x="1379381" y="949787"/>
            <a:ext cx="8445755" cy="636413"/>
          </a:xfrm>
        </p:spPr>
        <p:txBody>
          <a:bodyPr anchorCtr="1"/>
          <a:lstStyle/>
          <a:p>
            <a:pPr lvl="0" algn="ctr"/>
            <a:r>
              <a:rPr lang="en-GB" sz="3200">
                <a:latin typeface="Times New Roman" pitchFamily="18"/>
                <a:cs typeface="Times New Roman" pitchFamily="18"/>
              </a:rPr>
              <a:t>Mader on the r</a:t>
            </a:r>
            <a:r>
              <a:rPr lang="en-GB" sz="3200">
                <a:latin typeface="Times New Roman" pitchFamily="18"/>
              </a:rPr>
              <a:t>ock engravings, 1903</a:t>
            </a:r>
            <a:endParaRPr lang="en-GB" sz="3200"/>
          </a:p>
        </p:txBody>
      </p:sp>
      <p:sp>
        <p:nvSpPr>
          <p:cNvPr id="3" name="Content Placeholder 2"/>
          <p:cNvSpPr txBox="1">
            <a:spLocks noGrp="1"/>
          </p:cNvSpPr>
          <p:nvPr>
            <p:ph idx="1"/>
          </p:nvPr>
        </p:nvSpPr>
        <p:spPr>
          <a:xfrm>
            <a:off x="1263453" y="1773241"/>
            <a:ext cx="9862453" cy="3461653"/>
          </a:xfrm>
        </p:spPr>
        <p:txBody>
          <a:bodyPr/>
          <a:lstStyle/>
          <a:p>
            <a:pPr marL="0" lvl="0" indent="0">
              <a:lnSpc>
                <a:spcPct val="97000"/>
              </a:lnSpc>
              <a:spcAft>
                <a:spcPts val="800"/>
              </a:spcAft>
              <a:buNone/>
            </a:pPr>
            <a:r>
              <a:rPr lang="en-GB" sz="2400">
                <a:latin typeface="Times New Roman" pitchFamily="18"/>
              </a:rPr>
              <a:t>‘Although the inscriptions provide us with information on the degree of civilisation of people of that period, showing us for example that the rearing of livestock and the growing of cereals in the region goes back to distant times, regrettably they cannot enlighten us further on the history of the human race. The random repetition of a few key figures, and the lack of any general method of organisation, does not allow us to deduce from them the kind of conclusions that may be drawn from even the most primitive writing’</a:t>
            </a:r>
          </a:p>
          <a:p>
            <a:pPr marL="0" lvl="0" indent="0">
              <a:lnSpc>
                <a:spcPct val="97000"/>
              </a:lnSpc>
              <a:spcAft>
                <a:spcPts val="800"/>
              </a:spcAft>
              <a:buNone/>
            </a:pPr>
            <a:r>
              <a:rPr lang="en-GB" sz="2400" i="1">
                <a:latin typeface="Times New Roman" pitchFamily="18"/>
                <a:cs typeface="Times New Roman" pitchFamily="18"/>
              </a:rPr>
              <a:t>    Annales de la </a:t>
            </a:r>
            <a:r>
              <a:rPr lang="fr-FR" sz="2400" i="1">
                <a:latin typeface="Times New Roman" pitchFamily="18"/>
                <a:cs typeface="Times New Roman" pitchFamily="18"/>
              </a:rPr>
              <a:t>Société Des Lettres, Sciences et Arts des Alpes-Maritimes</a:t>
            </a:r>
            <a:endParaRPr lang="en-GB" sz="2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55">
    <p:spTree>
      <p:nvGrpSpPr>
        <p:cNvPr id="1" name=""/>
        <p:cNvGrpSpPr/>
        <p:nvPr/>
      </p:nvGrpSpPr>
      <p:grpSpPr>
        <a:xfrm>
          <a:off x="0" y="0"/>
          <a:ext cx="0" cy="0"/>
          <a:chOff x="0" y="0"/>
          <a:chExt cx="0" cy="0"/>
        </a:xfrm>
      </p:grpSpPr>
      <p:pic>
        <p:nvPicPr>
          <p:cNvPr id="2" name="Content Placeholder 3"/>
          <p:cNvPicPr>
            <a:picLocks noGrp="1" noChangeAspect="1"/>
          </p:cNvPicPr>
          <p:nvPr>
            <p:ph idx="1"/>
          </p:nvPr>
        </p:nvPicPr>
        <p:blipFill>
          <a:blip r:embed="rId3"/>
          <a:stretch>
            <a:fillRect/>
          </a:stretch>
        </p:blipFill>
        <p:spPr>
          <a:xfrm>
            <a:off x="1032028" y="1354409"/>
            <a:ext cx="4302233" cy="4831790"/>
          </a:xfrm>
        </p:spPr>
      </p:pic>
      <p:sp>
        <p:nvSpPr>
          <p:cNvPr id="3" name="Content Placeholder 2"/>
          <p:cNvSpPr txBox="1">
            <a:spLocks noGrp="1"/>
          </p:cNvSpPr>
          <p:nvPr>
            <p:ph idx="2"/>
          </p:nvPr>
        </p:nvSpPr>
        <p:spPr>
          <a:xfrm>
            <a:off x="6202302" y="1228990"/>
            <a:ext cx="5181603" cy="5082619"/>
          </a:xfrm>
        </p:spPr>
        <p:txBody>
          <a:bodyPr/>
          <a:lstStyle/>
          <a:p>
            <a:pPr marL="0" lvl="0" indent="0">
              <a:lnSpc>
                <a:spcPct val="80000"/>
              </a:lnSpc>
              <a:buNone/>
            </a:pPr>
            <a:r>
              <a:rPr lang="it-IT" sz="2400">
                <a:latin typeface="Times New Roman" pitchFamily="18"/>
                <a:cs typeface="Times New Roman" pitchFamily="18"/>
              </a:rPr>
              <a:t>Fritz Mader, filo de la pastro de la Germana pregejo en Nice, doktoro je filozofio. De longa tempo li estas esplorinta la glaciejojn, la geologion strukturon, la floraron, k.t.p. de la Maralpoj, pri kiuj li verkis tre lertan guidilibrojn. Li multe laboris por la firma Baedeker</a:t>
            </a:r>
          </a:p>
          <a:p>
            <a:pPr marL="0" lvl="0" indent="0">
              <a:lnSpc>
                <a:spcPct val="80000"/>
              </a:lnSpc>
              <a:buNone/>
            </a:pPr>
            <a:r>
              <a:rPr lang="en-GB" sz="2400" i="1">
                <a:latin typeface="Times New Roman" pitchFamily="18"/>
                <a:cs typeface="Times New Roman" pitchFamily="18"/>
              </a:rPr>
              <a:t>Fritz Mader, son of the pastor of the German church in Nice, Doctor of Philosophy. For a long time he has explored the glaciers, the geological structure, the flora etc. of the Maritime Alps, on which he has published very fine guidebooks. He works a lot for the firm Baedeker</a:t>
            </a:r>
          </a:p>
          <a:p>
            <a:pPr marL="0" lvl="0" indent="0">
              <a:lnSpc>
                <a:spcPct val="80000"/>
              </a:lnSpc>
              <a:buNone/>
            </a:pPr>
            <a:endParaRPr lang="en-GB" sz="2600">
              <a:latin typeface="Times New Roman" pitchFamily="18"/>
              <a:cs typeface="Times New Roman" pitchFamily="18"/>
            </a:endParaRPr>
          </a:p>
          <a:p>
            <a:pPr lvl="0">
              <a:lnSpc>
                <a:spcPct val="80000"/>
              </a:lnSpc>
            </a:pPr>
            <a:endParaRPr lang="en-GB" sz="2600"/>
          </a:p>
          <a:p>
            <a:pPr lvl="0">
              <a:lnSpc>
                <a:spcPct val="80000"/>
              </a:lnSpc>
            </a:pPr>
            <a:endParaRPr lang="en-GB" sz="2600"/>
          </a:p>
        </p:txBody>
      </p:sp>
      <p:sp>
        <p:nvSpPr>
          <p:cNvPr id="4" name="TextBox 4"/>
          <p:cNvSpPr txBox="1"/>
          <p:nvPr/>
        </p:nvSpPr>
        <p:spPr>
          <a:xfrm>
            <a:off x="1203652" y="671800"/>
            <a:ext cx="9116010" cy="486287"/>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it-IT" sz="3200" b="0" i="0" u="none" strike="noStrike" kern="1200" cap="none" spc="0" baseline="0">
                <a:solidFill>
                  <a:srgbClr val="000000"/>
                </a:solidFill>
                <a:uFillTx/>
                <a:latin typeface="Times New Roman" pitchFamily="18"/>
                <a:cs typeface="Times New Roman" pitchFamily="18"/>
              </a:rPr>
              <a:t>Clarence Bicknell’s Book of Guests in Esperanto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162">
    <p:spTree>
      <p:nvGrpSpPr>
        <p:cNvPr id="1" name=""/>
        <p:cNvGrpSpPr/>
        <p:nvPr/>
      </p:nvGrpSpPr>
      <p:grpSpPr>
        <a:xfrm>
          <a:off x="0" y="0"/>
          <a:ext cx="0" cy="0"/>
          <a:chOff x="0" y="0"/>
          <a:chExt cx="0" cy="0"/>
        </a:xfrm>
      </p:grpSpPr>
      <p:pic>
        <p:nvPicPr>
          <p:cNvPr id="2" name="Content Placeholder 3"/>
          <p:cNvPicPr>
            <a:picLocks noGrp="1" noChangeAspect="1"/>
          </p:cNvPicPr>
          <p:nvPr>
            <p:ph idx="1"/>
          </p:nvPr>
        </p:nvPicPr>
        <p:blipFill>
          <a:blip r:embed="rId3"/>
          <a:stretch>
            <a:fillRect/>
          </a:stretch>
        </p:blipFill>
        <p:spPr>
          <a:xfrm>
            <a:off x="1229648" y="435199"/>
            <a:ext cx="4210098" cy="6016733"/>
          </a:xfrm>
        </p:spPr>
      </p:pic>
      <p:pic>
        <p:nvPicPr>
          <p:cNvPr id="3" name="Content Placeholder 6"/>
          <p:cNvPicPr>
            <a:picLocks noChangeAspect="1"/>
          </p:cNvPicPr>
          <p:nvPr/>
        </p:nvPicPr>
        <p:blipFill>
          <a:blip r:embed="rId4"/>
          <a:stretch>
            <a:fillRect/>
          </a:stretch>
        </p:blipFill>
        <p:spPr>
          <a:xfrm>
            <a:off x="6487887" y="435199"/>
            <a:ext cx="4342037" cy="601673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169">
    <p:spTree>
      <p:nvGrpSpPr>
        <p:cNvPr id="1" name=""/>
        <p:cNvGrpSpPr/>
        <p:nvPr/>
      </p:nvGrpSpPr>
      <p:grpSpPr>
        <a:xfrm>
          <a:off x="0" y="0"/>
          <a:ext cx="0" cy="0"/>
          <a:chOff x="0" y="0"/>
          <a:chExt cx="0" cy="0"/>
        </a:xfrm>
      </p:grpSpPr>
      <p:pic>
        <p:nvPicPr>
          <p:cNvPr id="2" name="Content Placeholder 8"/>
          <p:cNvPicPr>
            <a:picLocks noGrp="1" noChangeAspect="1"/>
          </p:cNvPicPr>
          <p:nvPr>
            <p:ph idx="1"/>
          </p:nvPr>
        </p:nvPicPr>
        <p:blipFill>
          <a:blip r:embed="rId3"/>
          <a:stretch>
            <a:fillRect/>
          </a:stretch>
        </p:blipFill>
        <p:spPr>
          <a:xfrm>
            <a:off x="1819463" y="423047"/>
            <a:ext cx="3582957" cy="6129460"/>
          </a:xfrm>
        </p:spPr>
      </p:pic>
      <p:pic>
        <p:nvPicPr>
          <p:cNvPr id="3" name="Picture 3"/>
          <p:cNvPicPr>
            <a:picLocks noChangeAspect="1"/>
          </p:cNvPicPr>
          <p:nvPr/>
        </p:nvPicPr>
        <p:blipFill>
          <a:blip r:embed="rId4"/>
          <a:stretch>
            <a:fillRect/>
          </a:stretch>
        </p:blipFill>
        <p:spPr>
          <a:xfrm>
            <a:off x="6167536" y="423047"/>
            <a:ext cx="4366726" cy="611341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190">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514423"/>
            <a:ext cx="10515600" cy="1025133"/>
          </a:xfrm>
        </p:spPr>
        <p:txBody>
          <a:bodyPr anchorCtr="1"/>
          <a:lstStyle/>
          <a:p>
            <a:pPr lvl="0" algn="ctr"/>
            <a:r>
              <a:rPr lang="en-GB" sz="3200">
                <a:latin typeface="Times New Roman" pitchFamily="18"/>
                <a:cs typeface="Times New Roman" pitchFamily="18"/>
              </a:rPr>
              <a:t>Emile Burnat (1828-1920)</a:t>
            </a:r>
            <a:endParaRPr lang="en-GB" sz="3200"/>
          </a:p>
        </p:txBody>
      </p:sp>
      <p:sp>
        <p:nvSpPr>
          <p:cNvPr id="3" name="Content Placeholder 3"/>
          <p:cNvSpPr txBox="1">
            <a:spLocks noGrp="1"/>
          </p:cNvSpPr>
          <p:nvPr>
            <p:ph idx="1"/>
          </p:nvPr>
        </p:nvSpPr>
        <p:spPr>
          <a:xfrm>
            <a:off x="5722781" y="1690689"/>
            <a:ext cx="5417966" cy="4351336"/>
          </a:xfrm>
        </p:spPr>
        <p:txBody>
          <a:bodyPr/>
          <a:lstStyle/>
          <a:p>
            <a:pPr marL="0" lvl="0" indent="0">
              <a:lnSpc>
                <a:spcPct val="97000"/>
              </a:lnSpc>
              <a:spcAft>
                <a:spcPts val="800"/>
              </a:spcAft>
              <a:buNone/>
            </a:pPr>
            <a:r>
              <a:rPr lang="en-GB" sz="2400">
                <a:latin typeface="Times New Roman" pitchFamily="18"/>
              </a:rPr>
              <a:t>‘We have recently obtained several recruits who often come to our aid: Dr. Fritz Mader, who lives in Nice during the winter and Tende in the summer, and is the author of various publications on the plants of the Maritime Alps and an excellent Guide to the Riviera, has provided us with a great deal of useful information, often accompanied by plants’</a:t>
            </a:r>
          </a:p>
          <a:p>
            <a:pPr marL="0" lvl="0" indent="0" algn="ctr">
              <a:lnSpc>
                <a:spcPct val="97000"/>
              </a:lnSpc>
              <a:spcAft>
                <a:spcPts val="800"/>
              </a:spcAft>
              <a:buNone/>
            </a:pPr>
            <a:r>
              <a:rPr lang="en-GB" sz="2400" i="1">
                <a:latin typeface="Times New Roman" pitchFamily="18"/>
              </a:rPr>
              <a:t>Flore des Alpes Maritimes </a:t>
            </a:r>
            <a:r>
              <a:rPr lang="en-GB" sz="2400">
                <a:latin typeface="Times New Roman" pitchFamily="18"/>
              </a:rPr>
              <a:t>Vol 4</a:t>
            </a:r>
            <a:r>
              <a:rPr lang="en-GB" sz="2400" i="1">
                <a:latin typeface="Times New Roman" pitchFamily="18"/>
              </a:rPr>
              <a:t>,</a:t>
            </a:r>
            <a:r>
              <a:rPr lang="en-GB" sz="2400">
                <a:latin typeface="Times New Roman" pitchFamily="18"/>
              </a:rPr>
              <a:t>1906 </a:t>
            </a:r>
          </a:p>
          <a:p>
            <a:pPr marL="0" lvl="0" indent="0">
              <a:lnSpc>
                <a:spcPct val="70000"/>
              </a:lnSpc>
              <a:buNone/>
            </a:pPr>
            <a:endParaRPr lang="en-GB"/>
          </a:p>
        </p:txBody>
      </p:sp>
      <p:pic>
        <p:nvPicPr>
          <p:cNvPr id="4" name="Content Placeholder 8"/>
          <p:cNvPicPr>
            <a:picLocks noGrp="1" noChangeAspect="1"/>
          </p:cNvPicPr>
          <p:nvPr>
            <p:ph idx="2"/>
          </p:nvPr>
        </p:nvPicPr>
        <p:blipFill>
          <a:blip r:embed="rId3"/>
          <a:stretch>
            <a:fillRect/>
          </a:stretch>
        </p:blipFill>
        <p:spPr>
          <a:xfrm>
            <a:off x="1952628" y="1690689"/>
            <a:ext cx="3158017" cy="435133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175">
    <p:spTree>
      <p:nvGrpSpPr>
        <p:cNvPr id="1" name=""/>
        <p:cNvGrpSpPr/>
        <p:nvPr/>
      </p:nvGrpSpPr>
      <p:grpSpPr>
        <a:xfrm>
          <a:off x="0" y="0"/>
          <a:ext cx="0" cy="0"/>
          <a:chOff x="0" y="0"/>
          <a:chExt cx="0" cy="0"/>
        </a:xfrm>
      </p:grpSpPr>
      <p:sp>
        <p:nvSpPr>
          <p:cNvPr id="2" name="Title 1"/>
          <p:cNvSpPr txBox="1">
            <a:spLocks noGrp="1"/>
          </p:cNvSpPr>
          <p:nvPr>
            <p:ph type="title"/>
          </p:nvPr>
        </p:nvSpPr>
        <p:spPr>
          <a:xfrm>
            <a:off x="5655902" y="1026212"/>
            <a:ext cx="5587486" cy="1101321"/>
          </a:xfrm>
        </p:spPr>
        <p:txBody>
          <a:bodyPr anchorCtr="1"/>
          <a:lstStyle/>
          <a:p>
            <a:pPr lvl="0" algn="ctr"/>
            <a:r>
              <a:rPr lang="en-GB" sz="3200">
                <a:latin typeface="Times New Roman" pitchFamily="18"/>
                <a:cs typeface="Times New Roman" pitchFamily="18"/>
              </a:rPr>
              <a:t>Herbier Burnat</a:t>
            </a:r>
          </a:p>
        </p:txBody>
      </p:sp>
      <p:sp>
        <p:nvSpPr>
          <p:cNvPr id="3" name="Content Placeholder 2"/>
          <p:cNvSpPr txBox="1">
            <a:spLocks noGrp="1"/>
          </p:cNvSpPr>
          <p:nvPr>
            <p:ph idx="1"/>
          </p:nvPr>
        </p:nvSpPr>
        <p:spPr>
          <a:xfrm>
            <a:off x="5954481" y="2127534"/>
            <a:ext cx="5142722" cy="2472455"/>
          </a:xfrm>
        </p:spPr>
        <p:txBody>
          <a:bodyPr/>
          <a:lstStyle/>
          <a:p>
            <a:pPr marL="0" lvl="0" indent="0">
              <a:lnSpc>
                <a:spcPct val="80000"/>
              </a:lnSpc>
              <a:buNone/>
            </a:pPr>
            <a:r>
              <a:rPr lang="en-GB" sz="2400">
                <a:latin typeface="Times New Roman" pitchFamily="18"/>
              </a:rPr>
              <a:t>Mader sent many letters and postcards to Burnat in the period 1901-15, asking botanical questions and reporting on plants that he had found</a:t>
            </a:r>
          </a:p>
          <a:p>
            <a:pPr marL="0" lvl="0" indent="0">
              <a:lnSpc>
                <a:spcPct val="80000"/>
              </a:lnSpc>
              <a:buNone/>
            </a:pPr>
            <a:r>
              <a:rPr lang="en-GB" sz="2400">
                <a:latin typeface="Times New Roman" pitchFamily="18"/>
              </a:rPr>
              <a:t>The specimens which he sent to Burnat are conserved in the </a:t>
            </a:r>
            <a:r>
              <a:rPr lang="en-GB" sz="2400" i="1">
                <a:latin typeface="Times New Roman" pitchFamily="18"/>
              </a:rPr>
              <a:t>Herbier Burnat </a:t>
            </a:r>
            <a:r>
              <a:rPr lang="en-GB" sz="2400">
                <a:latin typeface="Times New Roman" pitchFamily="18"/>
              </a:rPr>
              <a:t>in the </a:t>
            </a:r>
            <a:r>
              <a:rPr lang="en-GB" sz="2400" i="1">
                <a:latin typeface="Times New Roman" pitchFamily="18"/>
              </a:rPr>
              <a:t>Jardin botanique de Genève</a:t>
            </a:r>
            <a:endParaRPr lang="en-GB" sz="2400" i="1"/>
          </a:p>
        </p:txBody>
      </p:sp>
      <p:pic>
        <p:nvPicPr>
          <p:cNvPr id="4" name="Content Placeholder 6"/>
          <p:cNvPicPr>
            <a:picLocks noGrp="1" noChangeAspect="1"/>
          </p:cNvPicPr>
          <p:nvPr>
            <p:ph idx="2"/>
          </p:nvPr>
        </p:nvPicPr>
        <p:blipFill>
          <a:blip r:embed="rId3"/>
          <a:stretch>
            <a:fillRect/>
          </a:stretch>
        </p:blipFill>
        <p:spPr>
          <a:xfrm>
            <a:off x="854881" y="713744"/>
            <a:ext cx="4552203" cy="543051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225">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24575"/>
            <a:ext cx="10515600" cy="748445"/>
          </a:xfrm>
        </p:spPr>
        <p:txBody>
          <a:bodyPr anchorCtr="1"/>
          <a:lstStyle/>
          <a:p>
            <a:pPr lvl="0" algn="ctr"/>
            <a:r>
              <a:rPr lang="en-GB" sz="3200">
                <a:latin typeface="Times New Roman" pitchFamily="18"/>
                <a:cs typeface="Times New Roman" pitchFamily="18"/>
              </a:rPr>
              <a:t>Mader’s love of the Alps</a:t>
            </a:r>
          </a:p>
        </p:txBody>
      </p:sp>
      <p:sp>
        <p:nvSpPr>
          <p:cNvPr id="3" name="Content Placeholder 2"/>
          <p:cNvSpPr txBox="1">
            <a:spLocks noGrp="1"/>
          </p:cNvSpPr>
          <p:nvPr>
            <p:ph idx="1"/>
          </p:nvPr>
        </p:nvSpPr>
        <p:spPr>
          <a:xfrm>
            <a:off x="1911224" y="3648986"/>
            <a:ext cx="8369558" cy="2884429"/>
          </a:xfrm>
        </p:spPr>
        <p:txBody>
          <a:bodyPr/>
          <a:lstStyle/>
          <a:p>
            <a:pPr marL="0" lvl="0" indent="0">
              <a:lnSpc>
                <a:spcPct val="110000"/>
              </a:lnSpc>
              <a:spcBef>
                <a:spcPts val="0"/>
              </a:spcBef>
              <a:buNone/>
            </a:pPr>
            <a:r>
              <a:rPr lang="en-GB" sz="2400">
                <a:latin typeface="Times New Roman" pitchFamily="18"/>
              </a:rPr>
              <a:t>‘Blessed is he who, having his regular place of work in a great industrial city, nevertheless has the time and opportunity to spend part of the year in the Alps! Tired of my life’s monotony and my many studies, I have travelled every summer from Leipzig to Tenda. It’s there, in that invigorating climate, that I have been able to renew my strength and calm my nerves, and to discover a natural world that is so worthy of attention and study’</a:t>
            </a:r>
          </a:p>
        </p:txBody>
      </p:sp>
      <p:pic>
        <p:nvPicPr>
          <p:cNvPr id="4" name="Picture 5"/>
          <p:cNvPicPr>
            <a:picLocks noChangeAspect="1"/>
          </p:cNvPicPr>
          <p:nvPr/>
        </p:nvPicPr>
        <p:blipFill>
          <a:blip r:embed="rId3"/>
          <a:stretch>
            <a:fillRect/>
          </a:stretch>
        </p:blipFill>
        <p:spPr>
          <a:xfrm>
            <a:off x="2621904" y="1176851"/>
            <a:ext cx="6507583" cy="225214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226">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438470" y="1253331"/>
            <a:ext cx="4797491" cy="4351336"/>
          </a:xfrm>
        </p:spPr>
        <p:txBody>
          <a:bodyPr/>
          <a:lstStyle/>
          <a:p>
            <a:pPr marL="0" lvl="0" indent="0">
              <a:buNone/>
            </a:pPr>
            <a:r>
              <a:rPr lang="en-GB" sz="2400">
                <a:latin typeface="Times New Roman" pitchFamily="18"/>
              </a:rPr>
              <a:t>During the cold foggy winters in Leipzig, it has been a comfort to study the publications that I have found on the Alps and Alpine matters, and to put together what I could write myself about the mountains that I have explored. My work is no doubt full of gaps and defects, but what above all has encouraged me to pursue it is my love of the Alps, in which I have spent the best days of my life’</a:t>
            </a:r>
          </a:p>
        </p:txBody>
      </p:sp>
      <p:pic>
        <p:nvPicPr>
          <p:cNvPr id="3" name="Content Placeholder 8"/>
          <p:cNvPicPr>
            <a:picLocks noGrp="1" noChangeAspect="1"/>
          </p:cNvPicPr>
          <p:nvPr>
            <p:ph idx="2"/>
          </p:nvPr>
        </p:nvPicPr>
        <p:blipFill>
          <a:blip r:embed="rId3"/>
          <a:stretch>
            <a:fillRect/>
          </a:stretch>
        </p:blipFill>
        <p:spPr>
          <a:xfrm>
            <a:off x="6943697" y="1253331"/>
            <a:ext cx="3918524" cy="435133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222">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6096003" y="1517766"/>
            <a:ext cx="4904795" cy="3822475"/>
          </a:xfrm>
        </p:spPr>
        <p:txBody>
          <a:bodyPr/>
          <a:lstStyle/>
          <a:p>
            <a:pPr marL="0" lvl="0" indent="0">
              <a:spcBef>
                <a:spcPts val="0"/>
              </a:spcBef>
              <a:buNone/>
            </a:pPr>
            <a:r>
              <a:rPr lang="en-GB" sz="2400">
                <a:latin typeface="Times New Roman" pitchFamily="18"/>
              </a:rPr>
              <a:t>‘Let's ascend to the high peaks, where blows the lively air that restores body and soul. There we will see, lying below us, a richness and variety of enchantment. And if then we do not sense in ourselves some reflection of the eternal strength and virtue of nature, we will have lost the feeling that gives the greatest value to human life, and to which all progress is due: the love of high places’</a:t>
            </a:r>
          </a:p>
        </p:txBody>
      </p:sp>
      <p:pic>
        <p:nvPicPr>
          <p:cNvPr id="3" name="Picture 3"/>
          <p:cNvPicPr>
            <a:picLocks noChangeAspect="1"/>
          </p:cNvPicPr>
          <p:nvPr/>
        </p:nvPicPr>
        <p:blipFill>
          <a:blip r:embed="rId3"/>
          <a:stretch>
            <a:fillRect/>
          </a:stretch>
        </p:blipFill>
        <p:spPr>
          <a:xfrm>
            <a:off x="849239" y="1628189"/>
            <a:ext cx="4431310" cy="36016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177">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502231" y="3107085"/>
            <a:ext cx="8932773" cy="3130420"/>
          </a:xfrm>
        </p:spPr>
        <p:txBody>
          <a:bodyPr/>
          <a:lstStyle/>
          <a:p>
            <a:pPr marL="0" lvl="0" indent="0">
              <a:lnSpc>
                <a:spcPct val="100000"/>
              </a:lnSpc>
              <a:spcBef>
                <a:spcPts val="0"/>
              </a:spcBef>
              <a:buNone/>
            </a:pPr>
            <a:r>
              <a:rPr lang="en-GB" sz="2200">
                <a:latin typeface="Times New Roman" pitchFamily="18"/>
                <a:cs typeface="Times New Roman" pitchFamily="18"/>
              </a:rPr>
              <a:t>‘The Alps will always merit the attention of those who visit them in order to comfort body and mind, to exercise strength and courage, to see new things, or to study nature. A man who has nothing left to learn, to desire, or to love, has only death to wish for. The thirst for higher things, for ‘Excelsior’, is an essential condition of human progress. The desire to conquer, to know the Earth, and to search every corner of it, is innate in Man. Although this desire is respectable, one should not allow it to degenerate into a mania’</a:t>
            </a:r>
          </a:p>
          <a:p>
            <a:pPr marL="0" lvl="0" indent="0">
              <a:lnSpc>
                <a:spcPct val="100000"/>
              </a:lnSpc>
              <a:spcBef>
                <a:spcPts val="0"/>
              </a:spcBef>
              <a:buNone/>
            </a:pPr>
            <a:r>
              <a:rPr lang="en-GB" sz="2200">
                <a:latin typeface="Times New Roman" pitchFamily="18"/>
                <a:cs typeface="Times New Roman" pitchFamily="18"/>
              </a:rPr>
              <a:t>‘Personally, I have never considered the Alps as a gymnasium, but as a field of study, enjoyment, and healthy mental relaxation’</a:t>
            </a:r>
          </a:p>
          <a:p>
            <a:pPr marL="0" lvl="0" indent="0">
              <a:lnSpc>
                <a:spcPct val="80000"/>
              </a:lnSpc>
              <a:buNone/>
            </a:pPr>
            <a:endParaRPr lang="en-GB" sz="2600"/>
          </a:p>
        </p:txBody>
      </p:sp>
      <p:pic>
        <p:nvPicPr>
          <p:cNvPr id="3" name="Picture 4"/>
          <p:cNvPicPr>
            <a:picLocks noChangeAspect="1"/>
          </p:cNvPicPr>
          <p:nvPr/>
        </p:nvPicPr>
        <p:blipFill>
          <a:blip r:embed="rId2"/>
          <a:stretch>
            <a:fillRect/>
          </a:stretch>
        </p:blipFill>
        <p:spPr>
          <a:xfrm>
            <a:off x="1696614" y="415210"/>
            <a:ext cx="8393158" cy="226708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204">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054742"/>
          </a:xfrm>
        </p:spPr>
        <p:txBody>
          <a:bodyPr anchorCtr="1"/>
          <a:lstStyle/>
          <a:p>
            <a:pPr lvl="0" algn="ctr"/>
            <a:r>
              <a:rPr lang="en-GB" sz="3200">
                <a:latin typeface="Times New Roman" pitchFamily="18"/>
                <a:cs typeface="Times New Roman" pitchFamily="18"/>
              </a:rPr>
              <a:t>Photography</a:t>
            </a:r>
          </a:p>
        </p:txBody>
      </p:sp>
      <p:sp>
        <p:nvSpPr>
          <p:cNvPr id="3" name="Content Placeholder 3"/>
          <p:cNvSpPr txBox="1">
            <a:spLocks noGrp="1"/>
          </p:cNvSpPr>
          <p:nvPr>
            <p:ph type="body" idx="1"/>
          </p:nvPr>
        </p:nvSpPr>
        <p:spPr>
          <a:xfrm>
            <a:off x="839784" y="1971199"/>
            <a:ext cx="4976356" cy="3309926"/>
          </a:xfrm>
        </p:spPr>
        <p:txBody>
          <a:bodyPr anchor="t"/>
          <a:lstStyle/>
          <a:p>
            <a:pPr lvl="0">
              <a:lnSpc>
                <a:spcPct val="100000"/>
              </a:lnSpc>
              <a:spcBef>
                <a:spcPts val="0"/>
              </a:spcBef>
            </a:pPr>
            <a:r>
              <a:rPr lang="en-GB" b="0">
                <a:latin typeface="Times New Roman" pitchFamily="18"/>
              </a:rPr>
              <a:t>‘I have had the opportunity to pursue my geographical studies in a mountain country which is all the more attractive because it has retained the charm of the unexpected and the undisturbed. I have taken a large number of photographs of the scenery, for which I carry apparatus with plates of the kind which do not need to be changed’</a:t>
            </a:r>
          </a:p>
        </p:txBody>
      </p:sp>
      <p:sp>
        <p:nvSpPr>
          <p:cNvPr id="4" name="Text Placeholder 4"/>
          <p:cNvSpPr txBox="1">
            <a:spLocks noGrp="1"/>
          </p:cNvSpPr>
          <p:nvPr>
            <p:ph type="body" idx="3"/>
          </p:nvPr>
        </p:nvSpPr>
        <p:spPr>
          <a:xfrm>
            <a:off x="6096003" y="4873660"/>
            <a:ext cx="5949817" cy="558186"/>
          </a:xfrm>
        </p:spPr>
        <p:txBody>
          <a:bodyPr anchorCtr="1"/>
          <a:lstStyle/>
          <a:p>
            <a:pPr lvl="0" algn="ctr"/>
            <a:r>
              <a:rPr lang="en-GB" b="0">
                <a:latin typeface="Times New Roman" pitchFamily="18"/>
                <a:cs typeface="Times New Roman" pitchFamily="18"/>
              </a:rPr>
              <a:t>Mader: Photo of the Argentera group</a:t>
            </a:r>
          </a:p>
        </p:txBody>
      </p:sp>
      <p:pic>
        <p:nvPicPr>
          <p:cNvPr id="5" name="Content Placeholder 7"/>
          <p:cNvPicPr>
            <a:picLocks noGrp="1" noChangeAspect="1"/>
          </p:cNvPicPr>
          <p:nvPr>
            <p:ph idx="2"/>
          </p:nvPr>
        </p:nvPicPr>
        <p:blipFill>
          <a:blip r:embed="rId2"/>
          <a:stretch>
            <a:fillRect/>
          </a:stretch>
        </p:blipFill>
        <p:spPr>
          <a:xfrm>
            <a:off x="6116604" y="2122715"/>
            <a:ext cx="5555985" cy="2612568"/>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217">
    <p:spTree>
      <p:nvGrpSpPr>
        <p:cNvPr id="1" name=""/>
        <p:cNvGrpSpPr/>
        <p:nvPr/>
      </p:nvGrpSpPr>
      <p:grpSpPr>
        <a:xfrm>
          <a:off x="0" y="0"/>
          <a:ext cx="0" cy="0"/>
          <a:chOff x="0" y="0"/>
          <a:chExt cx="0" cy="0"/>
        </a:xfrm>
      </p:grpSpPr>
      <p:sp>
        <p:nvSpPr>
          <p:cNvPr id="2" name="Title 6"/>
          <p:cNvSpPr txBox="1">
            <a:spLocks noGrp="1"/>
          </p:cNvSpPr>
          <p:nvPr>
            <p:ph type="title"/>
          </p:nvPr>
        </p:nvSpPr>
        <p:spPr>
          <a:xfrm>
            <a:off x="2584579" y="598392"/>
            <a:ext cx="6559420" cy="819860"/>
          </a:xfrm>
        </p:spPr>
        <p:txBody>
          <a:bodyPr anchorCtr="1"/>
          <a:lstStyle/>
          <a:p>
            <a:pPr lvl="0" algn="ctr"/>
            <a:r>
              <a:rPr lang="en-GB" sz="3200">
                <a:latin typeface="Times New Roman" pitchFamily="18"/>
              </a:rPr>
              <a:t>Excursions in the Mountains</a:t>
            </a:r>
            <a:endParaRPr lang="en-GB"/>
          </a:p>
        </p:txBody>
      </p:sp>
      <p:sp>
        <p:nvSpPr>
          <p:cNvPr id="3" name="Content Placeholder 7"/>
          <p:cNvSpPr txBox="1">
            <a:spLocks noGrp="1"/>
          </p:cNvSpPr>
          <p:nvPr>
            <p:ph idx="1"/>
          </p:nvPr>
        </p:nvSpPr>
        <p:spPr>
          <a:xfrm>
            <a:off x="2899489" y="1607944"/>
            <a:ext cx="5600699" cy="4344991"/>
          </a:xfrm>
        </p:spPr>
        <p:txBody>
          <a:bodyPr/>
          <a:lstStyle/>
          <a:p>
            <a:pPr marL="0" lvl="0" indent="0">
              <a:lnSpc>
                <a:spcPct val="100000"/>
              </a:lnSpc>
              <a:spcAft>
                <a:spcPts val="800"/>
              </a:spcAft>
              <a:buNone/>
            </a:pPr>
            <a:r>
              <a:rPr lang="en-GB" sz="2400">
                <a:latin typeface="Times New Roman" pitchFamily="18"/>
              </a:rPr>
              <a:t>In the period from 1892 to 1915 Mader published numerous articles in </a:t>
            </a:r>
            <a:r>
              <a:rPr lang="en-GB" sz="2400" i="1">
                <a:latin typeface="Times New Roman" pitchFamily="18"/>
              </a:rPr>
              <a:t>Il Rivista Mensile del Club Alpino Italiano</a:t>
            </a:r>
            <a:r>
              <a:rPr lang="en-GB" sz="2400">
                <a:latin typeface="Times New Roman" pitchFamily="18"/>
              </a:rPr>
              <a:t> describing his excursions in the</a:t>
            </a:r>
          </a:p>
          <a:p>
            <a:pPr marL="457200" lvl="1" indent="0">
              <a:lnSpc>
                <a:spcPct val="100000"/>
              </a:lnSpc>
              <a:spcBef>
                <a:spcPts val="0"/>
              </a:spcBef>
              <a:buNone/>
            </a:pPr>
            <a:r>
              <a:rPr lang="en-GB">
                <a:latin typeface="Times New Roman" pitchFamily="18"/>
              </a:rPr>
              <a:t>Maritime Alps</a:t>
            </a:r>
          </a:p>
          <a:p>
            <a:pPr marL="457200" lvl="1" indent="0">
              <a:lnSpc>
                <a:spcPct val="100000"/>
              </a:lnSpc>
              <a:spcBef>
                <a:spcPts val="0"/>
              </a:spcBef>
              <a:buNone/>
            </a:pPr>
            <a:r>
              <a:rPr lang="en-GB">
                <a:latin typeface="Times New Roman" pitchFamily="18"/>
              </a:rPr>
              <a:t>Ligurian Alps</a:t>
            </a:r>
          </a:p>
          <a:p>
            <a:pPr marL="457200" lvl="1" indent="0">
              <a:lnSpc>
                <a:spcPct val="100000"/>
              </a:lnSpc>
              <a:spcBef>
                <a:spcPts val="0"/>
              </a:spcBef>
              <a:buNone/>
            </a:pPr>
            <a:r>
              <a:rPr lang="en-GB">
                <a:latin typeface="Times New Roman" pitchFamily="18"/>
              </a:rPr>
              <a:t>Mountains of Provence</a:t>
            </a:r>
          </a:p>
          <a:p>
            <a:pPr marL="457200" lvl="1" indent="0">
              <a:lnSpc>
                <a:spcPct val="100000"/>
              </a:lnSpc>
              <a:spcBef>
                <a:spcPts val="0"/>
              </a:spcBef>
              <a:buNone/>
            </a:pPr>
            <a:r>
              <a:rPr lang="en-GB">
                <a:latin typeface="Times New Roman" pitchFamily="18"/>
              </a:rPr>
              <a:t>Dauphiné Alps (1903)</a:t>
            </a:r>
          </a:p>
          <a:p>
            <a:pPr marL="457200" lvl="1" indent="0">
              <a:lnSpc>
                <a:spcPct val="100000"/>
              </a:lnSpc>
              <a:spcBef>
                <a:spcPts val="0"/>
              </a:spcBef>
              <a:buNone/>
            </a:pPr>
            <a:r>
              <a:rPr lang="en-GB">
                <a:latin typeface="Times New Roman" pitchFamily="18"/>
              </a:rPr>
              <a:t>Apuan Alps (1904)</a:t>
            </a:r>
          </a:p>
          <a:p>
            <a:pPr marL="457200" lvl="1" indent="0">
              <a:lnSpc>
                <a:spcPct val="100000"/>
              </a:lnSpc>
              <a:spcBef>
                <a:spcPts val="0"/>
              </a:spcBef>
              <a:buNone/>
            </a:pPr>
            <a:r>
              <a:rPr lang="en-GB">
                <a:latin typeface="Times New Roman" pitchFamily="18"/>
              </a:rPr>
              <a:t>Cottian Alps (1904)</a:t>
            </a:r>
          </a:p>
          <a:p>
            <a:pPr marL="457200" lvl="1" indent="0">
              <a:lnSpc>
                <a:spcPct val="100000"/>
              </a:lnSpc>
              <a:spcBef>
                <a:spcPts val="0"/>
              </a:spcBef>
              <a:buNone/>
            </a:pPr>
            <a:r>
              <a:rPr lang="en-GB">
                <a:latin typeface="Times New Roman" pitchFamily="18"/>
              </a:rPr>
              <a:t>Val d'Aosta (1907)</a:t>
            </a:r>
          </a:p>
          <a:p>
            <a:pPr marL="0" lvl="0" indent="0">
              <a:lnSpc>
                <a:spcPct val="100000"/>
              </a:lnSpc>
              <a:spcAft>
                <a:spcPts val="800"/>
              </a:spcAft>
              <a:buNone/>
            </a:pPr>
            <a:endParaRPr lang="en-GB" sz="2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22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cs typeface="Times New Roman" pitchFamily="18"/>
              </a:rPr>
              <a:t>Mader : Baisse de Valmasque, Mont Capelet, Lac du Basto</a:t>
            </a:r>
          </a:p>
        </p:txBody>
      </p:sp>
      <p:pic>
        <p:nvPicPr>
          <p:cNvPr id="3" name="Content Placeholder 12"/>
          <p:cNvPicPr>
            <a:picLocks noGrp="1" noChangeAspect="1"/>
          </p:cNvPicPr>
          <p:nvPr>
            <p:ph idx="1"/>
          </p:nvPr>
        </p:nvPicPr>
        <p:blipFill>
          <a:blip r:embed="rId2"/>
          <a:stretch>
            <a:fillRect/>
          </a:stretch>
        </p:blipFill>
        <p:spPr>
          <a:xfrm>
            <a:off x="1928231" y="1929319"/>
            <a:ext cx="8335542" cy="414395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213">
    <p:spTree>
      <p:nvGrpSpPr>
        <p:cNvPr id="1" name=""/>
        <p:cNvGrpSpPr/>
        <p:nvPr/>
      </p:nvGrpSpPr>
      <p:grpSpPr>
        <a:xfrm>
          <a:off x="0" y="0"/>
          <a:ext cx="0" cy="0"/>
          <a:chOff x="0" y="0"/>
          <a:chExt cx="0" cy="0"/>
        </a:xfrm>
      </p:grpSpPr>
      <p:sp>
        <p:nvSpPr>
          <p:cNvPr id="2" name="Title 4"/>
          <p:cNvSpPr txBox="1">
            <a:spLocks noGrp="1"/>
          </p:cNvSpPr>
          <p:nvPr>
            <p:ph type="title"/>
          </p:nvPr>
        </p:nvSpPr>
        <p:spPr/>
        <p:txBody>
          <a:bodyPr anchorCtr="1"/>
          <a:lstStyle/>
          <a:p>
            <a:pPr lvl="0" algn="ctr"/>
            <a:r>
              <a:rPr lang="en-GB" sz="2800">
                <a:latin typeface="Times New Roman" pitchFamily="18"/>
                <a:cs typeface="Times New Roman" pitchFamily="18"/>
              </a:rPr>
              <a:t>Ascent of Monte Clapier (3045 m.) in 1893</a:t>
            </a:r>
          </a:p>
        </p:txBody>
      </p:sp>
      <p:sp>
        <p:nvSpPr>
          <p:cNvPr id="3" name="Content Placeholder 2"/>
          <p:cNvSpPr txBox="1">
            <a:spLocks noGrp="1"/>
          </p:cNvSpPr>
          <p:nvPr>
            <p:ph idx="1"/>
          </p:nvPr>
        </p:nvSpPr>
        <p:spPr>
          <a:xfrm>
            <a:off x="838203" y="1825627"/>
            <a:ext cx="5181603" cy="4033994"/>
          </a:xfrm>
        </p:spPr>
        <p:txBody>
          <a:bodyPr/>
          <a:lstStyle/>
          <a:p>
            <a:pPr marL="0" lvl="0" indent="0">
              <a:lnSpc>
                <a:spcPct val="110000"/>
              </a:lnSpc>
              <a:spcBef>
                <a:spcPts val="0"/>
              </a:spcBef>
              <a:buNone/>
            </a:pPr>
            <a:r>
              <a:rPr lang="en-GB" sz="2200">
                <a:latin typeface="Times New Roman" pitchFamily="18"/>
              </a:rPr>
              <a:t>I made the ascent with Mr. Symington, a Scotsman. On our descent we reached a snowfield which had a slope of 30 degrees. We had no ice axe, crampons, or metal-tipped sticks, so there was nothing for it but to slide down. I could hardly restrain my laughter when I saw Mr. S. roll down, legs and arms in the air, with his effects flying here and there; he tried to sit on his wool jacket, but it stayed behind.</a:t>
            </a:r>
            <a:endParaRPr lang="en-GB" sz="2200" b="1"/>
          </a:p>
        </p:txBody>
      </p:sp>
      <p:pic>
        <p:nvPicPr>
          <p:cNvPr id="4" name="Content Placeholder 5"/>
          <p:cNvPicPr>
            <a:picLocks noGrp="1" noChangeAspect="1"/>
          </p:cNvPicPr>
          <p:nvPr>
            <p:ph idx="2"/>
          </p:nvPr>
        </p:nvPicPr>
        <p:blipFill>
          <a:blip r:embed="rId2"/>
          <a:stretch>
            <a:fillRect/>
          </a:stretch>
        </p:blipFill>
        <p:spPr>
          <a:xfrm>
            <a:off x="6172200" y="2007720"/>
            <a:ext cx="5181603" cy="3445962"/>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212">
    <p:spTree>
      <p:nvGrpSpPr>
        <p:cNvPr id="1" name=""/>
        <p:cNvGrpSpPr/>
        <p:nvPr/>
      </p:nvGrpSpPr>
      <p:grpSpPr>
        <a:xfrm>
          <a:off x="0" y="0"/>
          <a:ext cx="0" cy="0"/>
          <a:chOff x="0" y="0"/>
          <a:chExt cx="0" cy="0"/>
        </a:xfrm>
      </p:grpSpPr>
      <p:sp>
        <p:nvSpPr>
          <p:cNvPr id="2" name="TextBox 6"/>
          <p:cNvSpPr txBox="1"/>
          <p:nvPr/>
        </p:nvSpPr>
        <p:spPr>
          <a:xfrm>
            <a:off x="1567537" y="3522963"/>
            <a:ext cx="9442579" cy="267765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ea typeface="Calibri" pitchFamily="34"/>
              </a:rPr>
              <a:t>On my side, the slope was steeper, and after leaping over a narrow deep crevasse, I was impelled downwards with dizzying speed on hard and uneven snow, jolted and shaken by leaps of increasing speed and size. I could have broken my bones, but I only tore the skin of my fingers trying to stop myself. Then I saw Mr. S. attempting in vain to recover his jacket</a:t>
            </a:r>
            <a:r>
              <a:rPr lang="en-GB" sz="2400" b="0" i="0" u="none" strike="noStrike" kern="0" cap="none" spc="0" baseline="0">
                <a:solidFill>
                  <a:srgbClr val="000000"/>
                </a:solidFill>
                <a:uFillTx/>
                <a:latin typeface="Times New Roman" pitchFamily="18"/>
                <a:ea typeface="Calibri" pitchFamily="34"/>
              </a:rPr>
              <a:t>.</a:t>
            </a:r>
            <a:r>
              <a:rPr lang="en-GB" sz="2400" b="0" i="0" u="none" strike="noStrike" kern="1200" cap="none" spc="0" baseline="0">
                <a:solidFill>
                  <a:srgbClr val="000000"/>
                </a:solidFill>
                <a:uFillTx/>
                <a:latin typeface="Times New Roman" pitchFamily="18"/>
                <a:ea typeface="Calibri" pitchFamily="34"/>
              </a:rPr>
              <a:t> I succeeded in doing so after cutting steps with my camera tripod, and then with a penknife. Then I slid back down again.</a:t>
            </a:r>
          </a:p>
        </p:txBody>
      </p:sp>
      <p:pic>
        <p:nvPicPr>
          <p:cNvPr id="3" name="Picture 3"/>
          <p:cNvPicPr>
            <a:picLocks noChangeAspect="1"/>
          </p:cNvPicPr>
          <p:nvPr/>
        </p:nvPicPr>
        <p:blipFill>
          <a:blip r:embed="rId2"/>
          <a:stretch>
            <a:fillRect/>
          </a:stretch>
        </p:blipFill>
        <p:spPr>
          <a:xfrm>
            <a:off x="3329440" y="508132"/>
            <a:ext cx="3962808" cy="264186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220">
    <p:spTree>
      <p:nvGrpSpPr>
        <p:cNvPr id="1" name=""/>
        <p:cNvGrpSpPr/>
        <p:nvPr/>
      </p:nvGrpSpPr>
      <p:grpSpPr>
        <a:xfrm>
          <a:off x="0" y="0"/>
          <a:ext cx="0" cy="0"/>
          <a:chOff x="0" y="0"/>
          <a:chExt cx="0" cy="0"/>
        </a:xfrm>
      </p:grpSpPr>
      <p:sp>
        <p:nvSpPr>
          <p:cNvPr id="2" name="Content Placeholder 5"/>
          <p:cNvSpPr txBox="1">
            <a:spLocks noGrp="1"/>
          </p:cNvSpPr>
          <p:nvPr>
            <p:ph type="body" idx="1"/>
          </p:nvPr>
        </p:nvSpPr>
        <p:spPr>
          <a:xfrm>
            <a:off x="6691213" y="1691612"/>
            <a:ext cx="3992334" cy="3474774"/>
          </a:xfrm>
        </p:spPr>
        <p:txBody>
          <a:bodyPr anchor="t"/>
          <a:lstStyle/>
          <a:p>
            <a:pPr lvl="0">
              <a:spcBef>
                <a:spcPts val="0"/>
              </a:spcBef>
            </a:pPr>
            <a:r>
              <a:rPr lang="en-GB" b="0">
                <a:latin typeface="Times New Roman" pitchFamily="18"/>
              </a:rPr>
              <a:t>Finally we reached Terme di Valdieri, where we were greeted by festive music. But it wasn’t in our honour. The waiters were not happy to see our brigand-like appearance, which contrasted with the beautiful dresses of the ladies and the brilliant uniforms of the officers.</a:t>
            </a:r>
          </a:p>
          <a:p>
            <a:pPr lvl="0">
              <a:lnSpc>
                <a:spcPct val="70000"/>
              </a:lnSpc>
            </a:pPr>
            <a:endParaRPr lang="en-GB" sz="2600" b="0">
              <a:latin typeface="Times New Roman" pitchFamily="18"/>
              <a:cs typeface="Times New Roman" pitchFamily="18"/>
            </a:endParaRPr>
          </a:p>
        </p:txBody>
      </p:sp>
      <p:pic>
        <p:nvPicPr>
          <p:cNvPr id="3" name="Content Placeholder 11"/>
          <p:cNvPicPr>
            <a:picLocks noGrp="1" noChangeAspect="1"/>
          </p:cNvPicPr>
          <p:nvPr>
            <p:ph idx="2"/>
          </p:nvPr>
        </p:nvPicPr>
        <p:blipFill>
          <a:blip r:embed="rId2"/>
          <a:stretch>
            <a:fillRect/>
          </a:stretch>
        </p:blipFill>
        <p:spPr>
          <a:xfrm>
            <a:off x="694733" y="1395804"/>
            <a:ext cx="5139997" cy="3684583"/>
          </a:xfrm>
        </p:spPr>
      </p:pic>
      <p:sp>
        <p:nvSpPr>
          <p:cNvPr id="4" name="TextBox 16"/>
          <p:cNvSpPr txBox="1"/>
          <p:nvPr/>
        </p:nvSpPr>
        <p:spPr>
          <a:xfrm>
            <a:off x="1989944" y="5296671"/>
            <a:ext cx="2549584" cy="46166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cs typeface="Times New Roman" pitchFamily="18"/>
              </a:rPr>
              <a:t>Terme di Valdieri</a:t>
            </a:r>
            <a:endParaRPr lang="en-GB" sz="24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19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i="1">
                <a:latin typeface="Times New Roman" pitchFamily="18"/>
                <a:cs typeface="Times New Roman" pitchFamily="18"/>
              </a:rPr>
              <a:t>Plants of the Maritime Alps</a:t>
            </a:r>
            <a:r>
              <a:rPr lang="en-GB" sz="3200">
                <a:latin typeface="Times New Roman" pitchFamily="18"/>
                <a:cs typeface="Times New Roman" pitchFamily="18"/>
              </a:rPr>
              <a:t>, 1903</a:t>
            </a:r>
          </a:p>
        </p:txBody>
      </p:sp>
      <p:sp>
        <p:nvSpPr>
          <p:cNvPr id="3" name="Content Placeholder 2"/>
          <p:cNvSpPr txBox="1">
            <a:spLocks noGrp="1"/>
          </p:cNvSpPr>
          <p:nvPr>
            <p:ph idx="1"/>
          </p:nvPr>
        </p:nvSpPr>
        <p:spPr>
          <a:xfrm>
            <a:off x="5887620" y="1993300"/>
            <a:ext cx="5075852" cy="3637090"/>
          </a:xfrm>
        </p:spPr>
        <p:txBody>
          <a:bodyPr/>
          <a:lstStyle/>
          <a:p>
            <a:pPr marL="0" lvl="0" indent="0">
              <a:buNone/>
            </a:pPr>
            <a:r>
              <a:rPr lang="en-GB" sz="2400">
                <a:latin typeface="Times New Roman" pitchFamily="18"/>
              </a:rPr>
              <a:t>‘Our flora is extraordinarily rich, surpassing those of other areas of similar size in the Alps, and even in Europe. It includes about 3,000 vascular plants growing in the wild, nearly a third of the European flora. The main reasons for this richness are the extreme diversity of climate, altitude and geology, and the favourable position of </a:t>
            </a:r>
            <a:r>
              <a:rPr lang="en-GB" sz="2400">
                <a:latin typeface="Times New Roman" pitchFamily="18"/>
                <a:cs typeface="Times New Roman" pitchFamily="18"/>
              </a:rPr>
              <a:t>the Maritime Alps</a:t>
            </a:r>
            <a:r>
              <a:rPr lang="en-GB" sz="2400">
                <a:latin typeface="Times New Roman" pitchFamily="18"/>
              </a:rPr>
              <a:t>’</a:t>
            </a:r>
          </a:p>
          <a:p>
            <a:pPr lvl="0"/>
            <a:endParaRPr lang="en-GB"/>
          </a:p>
        </p:txBody>
      </p:sp>
      <p:pic>
        <p:nvPicPr>
          <p:cNvPr id="4" name="Picture 4"/>
          <p:cNvPicPr>
            <a:picLocks noChangeAspect="1"/>
          </p:cNvPicPr>
          <p:nvPr/>
        </p:nvPicPr>
        <p:blipFill>
          <a:blip r:embed="rId2"/>
          <a:stretch>
            <a:fillRect/>
          </a:stretch>
        </p:blipFill>
        <p:spPr>
          <a:xfrm rot="5400013">
            <a:off x="1315615" y="2328452"/>
            <a:ext cx="3956179" cy="296713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198">
    <p:spTree>
      <p:nvGrpSpPr>
        <p:cNvPr id="1" name=""/>
        <p:cNvGrpSpPr/>
        <p:nvPr/>
      </p:nvGrpSpPr>
      <p:grpSpPr>
        <a:xfrm>
          <a:off x="0" y="0"/>
          <a:ext cx="0" cy="0"/>
          <a:chOff x="0" y="0"/>
          <a:chExt cx="0" cy="0"/>
        </a:xfrm>
      </p:grpSpPr>
      <p:pic>
        <p:nvPicPr>
          <p:cNvPr id="2" name="Content Placeholder 6"/>
          <p:cNvPicPr>
            <a:picLocks noGrp="1" noChangeAspect="1"/>
          </p:cNvPicPr>
          <p:nvPr>
            <p:ph idx="1"/>
          </p:nvPr>
        </p:nvPicPr>
        <p:blipFill>
          <a:blip r:embed="rId2"/>
          <a:stretch>
            <a:fillRect/>
          </a:stretch>
        </p:blipFill>
        <p:spPr>
          <a:xfrm>
            <a:off x="6771095" y="1379637"/>
            <a:ext cx="2991907" cy="4258031"/>
          </a:xfrm>
        </p:spPr>
      </p:pic>
      <p:sp>
        <p:nvSpPr>
          <p:cNvPr id="3" name="Content Placeholder 4"/>
          <p:cNvSpPr txBox="1">
            <a:spLocks noGrp="1"/>
          </p:cNvSpPr>
          <p:nvPr>
            <p:ph idx="2"/>
          </p:nvPr>
        </p:nvSpPr>
        <p:spPr>
          <a:xfrm>
            <a:off x="1161662" y="1332984"/>
            <a:ext cx="5181603" cy="4351336"/>
          </a:xfrm>
        </p:spPr>
        <p:txBody>
          <a:bodyPr/>
          <a:lstStyle/>
          <a:p>
            <a:pPr marL="0" lvl="0" indent="0">
              <a:buNone/>
            </a:pPr>
            <a:r>
              <a:rPr lang="en-GB" sz="2400">
                <a:latin typeface="Times New Roman" pitchFamily="18"/>
              </a:rPr>
              <a:t>‘I must pay tribute especially to </a:t>
            </a:r>
            <a:r>
              <a:rPr lang="en-GB" sz="2400" i="1">
                <a:latin typeface="Times New Roman" pitchFamily="18"/>
              </a:rPr>
              <a:t>Saxifraga florulenta</a:t>
            </a:r>
            <a:r>
              <a:rPr lang="en-GB" sz="2400">
                <a:latin typeface="Times New Roman" pitchFamily="18"/>
              </a:rPr>
              <a:t>, which has been described by Mattirolo as ‘the finest of all the saxifrages, the treasure of the Maritime Alps’. It is found only in the central massif of the Maritime Alps, between the rivers Tinée and Roja, on vertical, dry, shady rock-faces above 2,000m. Since each rosette blooms only once in its long life, it is rarely seen in flower. It may be collected only by the valiant, the patient, and the lucky’</a:t>
            </a:r>
            <a:endParaRPr lang="en-GB"/>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216">
    <p:spTree>
      <p:nvGrpSpPr>
        <p:cNvPr id="1" name=""/>
        <p:cNvGrpSpPr/>
        <p:nvPr/>
      </p:nvGrpSpPr>
      <p:grpSpPr>
        <a:xfrm>
          <a:off x="0" y="0"/>
          <a:ext cx="0" cy="0"/>
          <a:chOff x="0" y="0"/>
          <a:chExt cx="0" cy="0"/>
        </a:xfrm>
      </p:grpSpPr>
      <p:sp>
        <p:nvSpPr>
          <p:cNvPr id="2" name="Title 3"/>
          <p:cNvSpPr txBox="1">
            <a:spLocks noGrp="1"/>
          </p:cNvSpPr>
          <p:nvPr>
            <p:ph type="title"/>
          </p:nvPr>
        </p:nvSpPr>
        <p:spPr>
          <a:xfrm>
            <a:off x="838203" y="607719"/>
            <a:ext cx="10515600" cy="1090449"/>
          </a:xfrm>
        </p:spPr>
        <p:txBody>
          <a:bodyPr anchorCtr="1"/>
          <a:lstStyle/>
          <a:p>
            <a:pPr lvl="0" algn="ctr"/>
            <a:r>
              <a:rPr lang="en-GB" sz="3200" i="1">
                <a:latin typeface="Times New Roman" pitchFamily="18"/>
                <a:cs typeface="Times New Roman" pitchFamily="18"/>
              </a:rPr>
              <a:t>Flora of the gardens of the Riviera</a:t>
            </a:r>
            <a:r>
              <a:rPr lang="en-GB" sz="3200">
                <a:latin typeface="Times New Roman" pitchFamily="18"/>
                <a:cs typeface="Times New Roman" pitchFamily="18"/>
              </a:rPr>
              <a:t>, 1912</a:t>
            </a:r>
          </a:p>
        </p:txBody>
      </p:sp>
      <p:sp>
        <p:nvSpPr>
          <p:cNvPr id="3" name="Content Placeholder 4"/>
          <p:cNvSpPr txBox="1">
            <a:spLocks noGrp="1"/>
          </p:cNvSpPr>
          <p:nvPr>
            <p:ph idx="1"/>
          </p:nvPr>
        </p:nvSpPr>
        <p:spPr>
          <a:xfrm>
            <a:off x="954295" y="1834953"/>
            <a:ext cx="4386934" cy="4351336"/>
          </a:xfrm>
        </p:spPr>
        <p:txBody>
          <a:bodyPr/>
          <a:lstStyle/>
          <a:p>
            <a:pPr marL="0" lvl="0" indent="0">
              <a:buNone/>
            </a:pPr>
            <a:r>
              <a:rPr lang="en-GB" sz="2400">
                <a:latin typeface="Times New Roman" pitchFamily="18"/>
              </a:rPr>
              <a:t>‘What strikes travellers from the North most are the palm trees. The number of species grown in the open today is around a hundred, of which the oldest introduction and the most widespread is the date palm </a:t>
            </a:r>
            <a:r>
              <a:rPr lang="en-GB" sz="2400" i="1">
                <a:latin typeface="Times New Roman" pitchFamily="18"/>
              </a:rPr>
              <a:t>Phoenix dactylifera</a:t>
            </a:r>
            <a:r>
              <a:rPr lang="en-GB" sz="2400">
                <a:latin typeface="Times New Roman" pitchFamily="18"/>
              </a:rPr>
              <a:t>. On the sandy soil of Bordighera the date palm is cultivated on a large scale for its young leaves, which are used in Catholic and Jewish worship’</a:t>
            </a:r>
          </a:p>
        </p:txBody>
      </p:sp>
      <p:sp>
        <p:nvSpPr>
          <p:cNvPr id="4" name="TextBox 9"/>
          <p:cNvSpPr txBox="1"/>
          <p:nvPr/>
        </p:nvSpPr>
        <p:spPr>
          <a:xfrm>
            <a:off x="6439442" y="5376287"/>
            <a:ext cx="4798268" cy="461662"/>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ea typeface="Calibri" pitchFamily="34"/>
              </a:rPr>
              <a:t>Promenade des Anglais, Nice, 1882</a:t>
            </a:r>
            <a:endParaRPr lang="en-GB" sz="2400" b="0" i="0" u="none" strike="noStrike" kern="1200" cap="none" spc="0" baseline="0">
              <a:solidFill>
                <a:srgbClr val="000000"/>
              </a:solidFill>
              <a:uFillTx/>
              <a:latin typeface="Calibri"/>
            </a:endParaRPr>
          </a:p>
        </p:txBody>
      </p:sp>
      <p:pic>
        <p:nvPicPr>
          <p:cNvPr id="5" name="Content Placeholder 6"/>
          <p:cNvPicPr>
            <a:picLocks noGrp="1" noChangeAspect="1"/>
          </p:cNvPicPr>
          <p:nvPr>
            <p:ph idx="2"/>
          </p:nvPr>
        </p:nvPicPr>
        <p:blipFill>
          <a:blip r:embed="rId2"/>
          <a:stretch>
            <a:fillRect/>
          </a:stretch>
        </p:blipFill>
        <p:spPr>
          <a:xfrm>
            <a:off x="5798786" y="1987987"/>
            <a:ext cx="5702655" cy="3171843"/>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20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rPr>
              <a:t>Cima Bicknell (2,600 m.)</a:t>
            </a:r>
            <a:endParaRPr lang="en-GB" sz="3200"/>
          </a:p>
        </p:txBody>
      </p:sp>
      <p:sp>
        <p:nvSpPr>
          <p:cNvPr id="3" name="Content Placeholder 2"/>
          <p:cNvSpPr txBox="1">
            <a:spLocks noGrp="1"/>
          </p:cNvSpPr>
          <p:nvPr>
            <p:ph idx="1"/>
          </p:nvPr>
        </p:nvSpPr>
        <p:spPr>
          <a:xfrm>
            <a:off x="950171" y="1756004"/>
            <a:ext cx="4385389" cy="3939719"/>
          </a:xfrm>
        </p:spPr>
        <p:txBody>
          <a:bodyPr/>
          <a:lstStyle/>
          <a:p>
            <a:pPr marL="0" lvl="0" indent="0">
              <a:buNone/>
            </a:pPr>
            <a:r>
              <a:rPr lang="en-GB" sz="2400">
                <a:latin typeface="Times New Roman" pitchFamily="18"/>
              </a:rPr>
              <a:t>‘I went up Val Fontanalba on to the ridge between Baissa Fontanalba and Monte Santa Maria. Here is a long summit with several tops, which deserves a name. One could not do better than to think of Mr. Clarence Bicknell, who for many summers has been exploring the prehistoric rock engravings in this region’</a:t>
            </a:r>
          </a:p>
          <a:p>
            <a:pPr marL="0" lvl="0" indent="0">
              <a:buNone/>
            </a:pPr>
            <a:r>
              <a:rPr lang="en-GB" sz="2400">
                <a:latin typeface="Times New Roman" pitchFamily="18"/>
              </a:rPr>
              <a:t>         Fritz Mader, 1907</a:t>
            </a:r>
          </a:p>
          <a:p>
            <a:pPr marL="0" lvl="0" indent="0">
              <a:buNone/>
            </a:pPr>
            <a:endParaRPr lang="en-GB" sz="2400">
              <a:latin typeface="Times New Roman" pitchFamily="18"/>
            </a:endParaRPr>
          </a:p>
          <a:p>
            <a:pPr marL="0" lvl="0" indent="0">
              <a:buNone/>
            </a:pPr>
            <a:endParaRPr lang="en-GB" sz="2400">
              <a:latin typeface="Times New Roman" pitchFamily="18"/>
            </a:endParaRPr>
          </a:p>
          <a:p>
            <a:pPr marL="0" lvl="0" indent="0">
              <a:buNone/>
            </a:pPr>
            <a:endParaRPr lang="en-GB" sz="2400">
              <a:latin typeface="Times New Roman" pitchFamily="18"/>
            </a:endParaRPr>
          </a:p>
          <a:p>
            <a:pPr lvl="0"/>
            <a:endParaRPr lang="en-GB"/>
          </a:p>
        </p:txBody>
      </p:sp>
      <p:pic>
        <p:nvPicPr>
          <p:cNvPr id="4" name="Content Placeholder 7"/>
          <p:cNvPicPr>
            <a:picLocks noGrp="1" noChangeAspect="1"/>
          </p:cNvPicPr>
          <p:nvPr>
            <p:ph idx="2"/>
          </p:nvPr>
        </p:nvPicPr>
        <p:blipFill>
          <a:blip r:embed="rId2"/>
          <a:stretch>
            <a:fillRect/>
          </a:stretch>
        </p:blipFill>
        <p:spPr>
          <a:xfrm>
            <a:off x="5747013" y="1756004"/>
            <a:ext cx="5110709" cy="3833036"/>
          </a:xfrm>
        </p:spPr>
      </p:pic>
      <p:sp>
        <p:nvSpPr>
          <p:cNvPr id="5" name="TextBox 9"/>
          <p:cNvSpPr txBox="1"/>
          <p:nvPr/>
        </p:nvSpPr>
        <p:spPr>
          <a:xfrm>
            <a:off x="7051615" y="5840958"/>
            <a:ext cx="3109426" cy="46089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ea typeface="Calibri" pitchFamily="34"/>
              </a:rPr>
              <a:t>Graham Avery, 2012</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18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cs typeface="Times New Roman" pitchFamily="18"/>
              </a:rPr>
              <a:t>Dente Mader &amp; Torrione Mader (2,200m.)</a:t>
            </a:r>
          </a:p>
        </p:txBody>
      </p:sp>
      <p:pic>
        <p:nvPicPr>
          <p:cNvPr id="3" name="Content Placeholder 4"/>
          <p:cNvPicPr>
            <a:picLocks noGrp="1" noChangeAspect="1"/>
          </p:cNvPicPr>
          <p:nvPr>
            <p:ph idx="1"/>
          </p:nvPr>
        </p:nvPicPr>
        <p:blipFill>
          <a:blip r:embed="rId2"/>
          <a:stretch>
            <a:fillRect/>
          </a:stretch>
        </p:blipFill>
        <p:spPr>
          <a:xfrm>
            <a:off x="2827388" y="1825627"/>
            <a:ext cx="6537219" cy="435133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201">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663708"/>
            <a:ext cx="10515600" cy="936491"/>
          </a:xfrm>
        </p:spPr>
        <p:txBody>
          <a:bodyPr anchorCtr="1"/>
          <a:lstStyle/>
          <a:p>
            <a:pPr lvl="0" algn="ctr"/>
            <a:r>
              <a:rPr lang="it-IT" sz="2900">
                <a:latin typeface="Times New Roman" pitchFamily="18"/>
              </a:rPr>
              <a:t>A National Park in the Argentera</a:t>
            </a:r>
            <a:br>
              <a:rPr lang="it-IT" sz="2900">
                <a:latin typeface="Times New Roman" pitchFamily="18"/>
              </a:rPr>
            </a:br>
            <a:r>
              <a:rPr lang="en-GB" sz="2900" i="1">
                <a:latin typeface="Times New Roman" pitchFamily="18"/>
              </a:rPr>
              <a:t>Rivista Mensile del Club Alpino Italiano, </a:t>
            </a:r>
            <a:r>
              <a:rPr lang="en-GB" sz="2900">
                <a:latin typeface="Times New Roman" pitchFamily="18"/>
              </a:rPr>
              <a:t>1914</a:t>
            </a:r>
            <a:endParaRPr lang="en-GB" sz="2900"/>
          </a:p>
        </p:txBody>
      </p:sp>
      <p:sp>
        <p:nvSpPr>
          <p:cNvPr id="3" name="Content Placeholder 2"/>
          <p:cNvSpPr txBox="1">
            <a:spLocks noGrp="1"/>
          </p:cNvSpPr>
          <p:nvPr>
            <p:ph idx="1"/>
          </p:nvPr>
        </p:nvSpPr>
        <p:spPr>
          <a:xfrm>
            <a:off x="1133883" y="2209144"/>
            <a:ext cx="4744400" cy="3417213"/>
          </a:xfrm>
        </p:spPr>
        <p:txBody>
          <a:bodyPr/>
          <a:lstStyle/>
          <a:p>
            <a:pPr marL="0" lvl="0" indent="0">
              <a:buNone/>
            </a:pPr>
            <a:r>
              <a:rPr lang="en-GB" sz="2400">
                <a:latin typeface="Times New Roman" pitchFamily="18"/>
              </a:rPr>
              <a:t>In this article Mader proposes the creation of a National Park in the Argentera. He lists the sites which need protection, especially where trees are threatened by damage or deforestation, or local flora needs to be protected. He mentions about 100 species of flowers, shrubs and trees which grow in the Maritime and Ligurian Alps.</a:t>
            </a:r>
          </a:p>
        </p:txBody>
      </p:sp>
      <p:pic>
        <p:nvPicPr>
          <p:cNvPr id="4" name="Content Placeholder 5"/>
          <p:cNvPicPr>
            <a:picLocks noGrp="1" noChangeAspect="1"/>
          </p:cNvPicPr>
          <p:nvPr>
            <p:ph idx="2"/>
          </p:nvPr>
        </p:nvPicPr>
        <p:blipFill>
          <a:blip r:embed="rId2"/>
          <a:stretch>
            <a:fillRect/>
          </a:stretch>
        </p:blipFill>
        <p:spPr>
          <a:xfrm>
            <a:off x="6313712" y="2050523"/>
            <a:ext cx="4848212" cy="4219645"/>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199">
    <p:spTree>
      <p:nvGrpSpPr>
        <p:cNvPr id="1" name=""/>
        <p:cNvGrpSpPr/>
        <p:nvPr/>
      </p:nvGrpSpPr>
      <p:grpSpPr>
        <a:xfrm>
          <a:off x="0" y="0"/>
          <a:ext cx="0" cy="0"/>
          <a:chOff x="0" y="0"/>
          <a:chExt cx="0" cy="0"/>
        </a:xfrm>
      </p:grpSpPr>
      <p:sp>
        <p:nvSpPr>
          <p:cNvPr id="2" name="Content Placeholder 3"/>
          <p:cNvSpPr txBox="1">
            <a:spLocks noGrp="1"/>
          </p:cNvSpPr>
          <p:nvPr>
            <p:ph idx="1"/>
          </p:nvPr>
        </p:nvSpPr>
        <p:spPr>
          <a:xfrm>
            <a:off x="1612635" y="1429115"/>
            <a:ext cx="8408438" cy="2872294"/>
          </a:xfrm>
        </p:spPr>
        <p:txBody>
          <a:bodyPr/>
          <a:lstStyle/>
          <a:p>
            <a:pPr marL="0" lvl="0" indent="0">
              <a:buNone/>
            </a:pPr>
            <a:r>
              <a:rPr lang="en-GB" sz="2400">
                <a:latin typeface="Times New Roman" pitchFamily="18"/>
              </a:rPr>
              <a:t>‘Among the sites that deserve protection for their geological and hydrological interest are the glaciers of the Gelas-Clapier group and the alpine lakes of the high valleys. For archaeologists, geologists and tourists, the area of the Laghi delle Meraviglie and upper Val Fontanalba also deserve protection. If the </a:t>
            </a:r>
            <a:r>
              <a:rPr lang="en-GB" sz="2400" i="1">
                <a:latin typeface="Times New Roman" pitchFamily="18"/>
              </a:rPr>
              <a:t>Club Alpino Italiano</a:t>
            </a:r>
            <a:r>
              <a:rPr lang="en-GB" sz="2400">
                <a:latin typeface="Times New Roman" pitchFamily="18"/>
              </a:rPr>
              <a:t> were to take the initiative on the question of a National Park, it would have allies, and it would be a useful and noble task’</a:t>
            </a:r>
          </a:p>
          <a:p>
            <a:pPr marL="0" lvl="0" indent="0">
              <a:buNone/>
            </a:pPr>
            <a:endParaRPr lang="en-GB" sz="2400">
              <a:latin typeface="Times New Roman" pitchFamily="18"/>
            </a:endParaRPr>
          </a:p>
          <a:p>
            <a:pPr marL="0" lvl="0" indent="0">
              <a:buNone/>
            </a:pPr>
            <a:endParaRPr lang="en-GB" sz="2400">
              <a:latin typeface="Times New Roman" pitchFamily="18"/>
            </a:endParaRPr>
          </a:p>
          <a:p>
            <a:pPr marL="0" lvl="0" indent="0">
              <a:buNone/>
            </a:pPr>
            <a:endParaRPr lang="en-GB" sz="2400">
              <a:latin typeface="Times New Roman" pitchFamily="18"/>
            </a:endParaRPr>
          </a:p>
          <a:p>
            <a:pPr marL="0" lvl="0" indent="0">
              <a:buNone/>
            </a:pPr>
            <a:endParaRPr lang="en-GB" sz="2400"/>
          </a:p>
        </p:txBody>
      </p:sp>
      <p:sp>
        <p:nvSpPr>
          <p:cNvPr id="3" name="Title 4"/>
          <p:cNvSpPr txBox="1">
            <a:spLocks noGrp="1"/>
          </p:cNvSpPr>
          <p:nvPr>
            <p:ph type="title"/>
          </p:nvPr>
        </p:nvSpPr>
        <p:spPr>
          <a:xfrm>
            <a:off x="1929877" y="4114790"/>
            <a:ext cx="7512701" cy="1679505"/>
          </a:xfrm>
        </p:spPr>
        <p:txBody>
          <a:bodyPr/>
          <a:lstStyle/>
          <a:p>
            <a:pPr lvl="0"/>
            <a:r>
              <a:rPr lang="en-GB" sz="2000">
                <a:latin typeface="Times New Roman" pitchFamily="18"/>
              </a:rPr>
              <a:t/>
            </a:r>
            <a:br>
              <a:rPr lang="en-GB" sz="2000">
                <a:latin typeface="Times New Roman" pitchFamily="18"/>
              </a:rPr>
            </a:br>
            <a:r>
              <a:rPr lang="en-GB" sz="2200">
                <a:latin typeface="Times New Roman" pitchFamily="18"/>
              </a:rPr>
              <a:t>The </a:t>
            </a:r>
            <a:r>
              <a:rPr lang="en-GB" sz="2200" i="1">
                <a:latin typeface="Times New Roman" pitchFamily="18"/>
              </a:rPr>
              <a:t>Parco Naturale dell'Argentera </a:t>
            </a:r>
            <a:r>
              <a:rPr lang="en-GB" sz="2200">
                <a:latin typeface="Times New Roman" pitchFamily="18"/>
              </a:rPr>
              <a:t>was finally created in 1980, adjacent to the </a:t>
            </a:r>
            <a:r>
              <a:rPr lang="fr-FR" sz="2200" i="1">
                <a:latin typeface="Times New Roman" pitchFamily="18"/>
                <a:cs typeface="Times New Roman" pitchFamily="18"/>
              </a:rPr>
              <a:t>Parc national de Mercantour</a:t>
            </a:r>
            <a:r>
              <a:rPr lang="fr-FR" sz="2200">
                <a:latin typeface="Times New Roman" pitchFamily="18"/>
                <a:cs typeface="Times New Roman" pitchFamily="18"/>
              </a:rPr>
              <a:t> created in 1979. </a:t>
            </a:r>
            <a:r>
              <a:rPr lang="en-GB" sz="2200">
                <a:latin typeface="Times New Roman" pitchFamily="18"/>
              </a:rPr>
              <a:t/>
            </a:r>
            <a:br>
              <a:rPr lang="en-GB" sz="2200">
                <a:latin typeface="Times New Roman" pitchFamily="18"/>
              </a:rPr>
            </a:br>
            <a:r>
              <a:rPr lang="en-GB" sz="2200">
                <a:latin typeface="Times New Roman" pitchFamily="18"/>
              </a:rPr>
              <a:t>It </a:t>
            </a:r>
            <a:r>
              <a:rPr lang="it-IT" sz="2200">
                <a:latin typeface="Times New Roman" pitchFamily="18"/>
              </a:rPr>
              <a:t>became the </a:t>
            </a:r>
            <a:r>
              <a:rPr lang="it-IT" sz="2200" i="1">
                <a:latin typeface="Times New Roman" pitchFamily="18"/>
              </a:rPr>
              <a:t>Parco Naturale delle Alpi Marittime </a:t>
            </a:r>
            <a:r>
              <a:rPr lang="it-IT" sz="2200">
                <a:latin typeface="Times New Roman" pitchFamily="18"/>
              </a:rPr>
              <a:t>in 1995.</a:t>
            </a:r>
            <a:r>
              <a:rPr lang="en-GB" sz="1300">
                <a:latin typeface="Times New Roman" pitchFamily="18"/>
              </a:rPr>
              <a:t/>
            </a:r>
            <a:br>
              <a:rPr lang="en-GB" sz="1300">
                <a:latin typeface="Times New Roman" pitchFamily="18"/>
              </a:rPr>
            </a:br>
            <a:endParaRPr lang="en-GB" sz="32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215">
    <p:spTree>
      <p:nvGrpSpPr>
        <p:cNvPr id="1" name=""/>
        <p:cNvGrpSpPr/>
        <p:nvPr/>
      </p:nvGrpSpPr>
      <p:grpSpPr>
        <a:xfrm>
          <a:off x="0" y="0"/>
          <a:ext cx="0" cy="0"/>
          <a:chOff x="0" y="0"/>
          <a:chExt cx="0" cy="0"/>
        </a:xfrm>
      </p:grpSpPr>
      <p:pic>
        <p:nvPicPr>
          <p:cNvPr id="2" name="Content Placeholder 5"/>
          <p:cNvPicPr>
            <a:picLocks noGrp="1" noChangeAspect="1"/>
          </p:cNvPicPr>
          <p:nvPr>
            <p:ph idx="1"/>
          </p:nvPr>
        </p:nvPicPr>
        <p:blipFill>
          <a:blip r:embed="rId2"/>
          <a:stretch>
            <a:fillRect/>
          </a:stretch>
        </p:blipFill>
        <p:spPr>
          <a:xfrm>
            <a:off x="2021390" y="332841"/>
            <a:ext cx="7719767" cy="619231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206">
    <p:spTree>
      <p:nvGrpSpPr>
        <p:cNvPr id="1" name=""/>
        <p:cNvGrpSpPr/>
        <p:nvPr/>
      </p:nvGrpSpPr>
      <p:grpSpPr>
        <a:xfrm>
          <a:off x="0" y="0"/>
          <a:ext cx="0" cy="0"/>
          <a:chOff x="0" y="0"/>
          <a:chExt cx="0" cy="0"/>
        </a:xfrm>
      </p:grpSpPr>
      <p:sp>
        <p:nvSpPr>
          <p:cNvPr id="2" name="Title 1"/>
          <p:cNvSpPr txBox="1">
            <a:spLocks noGrp="1"/>
          </p:cNvSpPr>
          <p:nvPr>
            <p:ph type="title"/>
          </p:nvPr>
        </p:nvSpPr>
        <p:spPr>
          <a:xfrm>
            <a:off x="763560" y="289252"/>
            <a:ext cx="10515600" cy="895737"/>
          </a:xfrm>
        </p:spPr>
        <p:txBody>
          <a:bodyPr anchorCtr="1"/>
          <a:lstStyle/>
          <a:p>
            <a:pPr lvl="0" algn="ctr"/>
            <a:r>
              <a:rPr lang="en-GB" sz="3200">
                <a:latin typeface="Times New Roman" pitchFamily="18"/>
                <a:cs typeface="Times New Roman" pitchFamily="18"/>
              </a:rPr>
              <a:t>War</a:t>
            </a:r>
          </a:p>
        </p:txBody>
      </p:sp>
      <p:sp>
        <p:nvSpPr>
          <p:cNvPr id="3" name="Content Placeholder 2"/>
          <p:cNvSpPr txBox="1">
            <a:spLocks noGrp="1"/>
          </p:cNvSpPr>
          <p:nvPr>
            <p:ph idx="1"/>
          </p:nvPr>
        </p:nvSpPr>
        <p:spPr>
          <a:xfrm>
            <a:off x="763560" y="1175662"/>
            <a:ext cx="10890375" cy="5324752"/>
          </a:xfrm>
        </p:spPr>
        <p:txBody>
          <a:bodyPr/>
          <a:lstStyle/>
          <a:p>
            <a:pPr marL="0" lvl="0" indent="0" algn="ctr">
              <a:buNone/>
            </a:pPr>
            <a:r>
              <a:rPr lang="en-GB" sz="2400" i="1">
                <a:latin typeface="Times New Roman" pitchFamily="18"/>
              </a:rPr>
              <a:t>Letter of Mader to Burnat, May 1915</a:t>
            </a:r>
          </a:p>
          <a:p>
            <a:pPr marL="0" lvl="0" indent="0">
              <a:buNone/>
            </a:pPr>
            <a:r>
              <a:rPr lang="en-GB" sz="2400">
                <a:latin typeface="Times New Roman" pitchFamily="18"/>
              </a:rPr>
              <a:t>‘In 1914 our house in Nice was entered by a gang who committed damage everywhere. What remained of our personal belongings was then sold at auction, some of them at a low price, such as a good harmonium for 100 francs. Our friends were able to save very little. Seeing that the situation was hopeless, I decided to leave Italy in April 1915, without being able to see the spring flora in bloom in the high valleys’</a:t>
            </a:r>
          </a:p>
          <a:p>
            <a:pPr marL="0" lvl="0" indent="0" algn="ctr">
              <a:buNone/>
            </a:pPr>
            <a:r>
              <a:rPr lang="en-GB" sz="2400" i="1">
                <a:latin typeface="Times New Roman" pitchFamily="18"/>
              </a:rPr>
              <a:t>Letter of Bicknell to Burnat, October 2015</a:t>
            </a:r>
          </a:p>
          <a:p>
            <a:pPr marL="0" lvl="0" indent="0">
              <a:buNone/>
            </a:pPr>
            <a:r>
              <a:rPr lang="en-GB" sz="2400">
                <a:latin typeface="Times New Roman" pitchFamily="18"/>
              </a:rPr>
              <a:t>‘According to the newspapers in Nice, the police visited Pastor Mader's house, and found compromising correspondence from his son. I don't believe at all that Fritz Mader was a spy. He was well regarded by the Italian officers, he had permission to photograph everywhere, he knew the Italian Maritime Alps well, and he often wrote for the Alpine Club. This meant, of course, that in his letters he wrote of passes, roads, summits, etc. I’m convinced that everything he did was in the pursuit of geography’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name="Slide203">
    <p:spTree>
      <p:nvGrpSpPr>
        <p:cNvPr id="1" name=""/>
        <p:cNvGrpSpPr/>
        <p:nvPr/>
      </p:nvGrpSpPr>
      <p:grpSpPr>
        <a:xfrm>
          <a:off x="0" y="0"/>
          <a:ext cx="0" cy="0"/>
          <a:chOff x="0" y="0"/>
          <a:chExt cx="0" cy="0"/>
        </a:xfrm>
      </p:grpSpPr>
      <p:sp>
        <p:nvSpPr>
          <p:cNvPr id="2" name="Title 2"/>
          <p:cNvSpPr txBox="1">
            <a:spLocks noGrp="1"/>
          </p:cNvSpPr>
          <p:nvPr>
            <p:ph type="title"/>
          </p:nvPr>
        </p:nvSpPr>
        <p:spPr>
          <a:xfrm>
            <a:off x="3189509" y="1027867"/>
            <a:ext cx="5357332" cy="942389"/>
          </a:xfrm>
        </p:spPr>
        <p:txBody>
          <a:bodyPr anchorCtr="1"/>
          <a:lstStyle/>
          <a:p>
            <a:pPr lvl="0" algn="ctr"/>
            <a:r>
              <a:rPr lang="en-GB" sz="2400" i="1">
                <a:latin typeface="Times New Roman" pitchFamily="18"/>
              </a:rPr>
              <a:t>Memoirs of Frida Marin, 1938</a:t>
            </a:r>
            <a:endParaRPr lang="en-GB" sz="2400"/>
          </a:p>
        </p:txBody>
      </p:sp>
      <p:sp>
        <p:nvSpPr>
          <p:cNvPr id="3" name="Content Placeholder 2"/>
          <p:cNvSpPr txBox="1">
            <a:spLocks noGrp="1"/>
          </p:cNvSpPr>
          <p:nvPr>
            <p:ph idx="1"/>
          </p:nvPr>
        </p:nvSpPr>
        <p:spPr>
          <a:xfrm>
            <a:off x="2507604" y="1903442"/>
            <a:ext cx="7176796" cy="3567467"/>
          </a:xfrm>
        </p:spPr>
        <p:txBody>
          <a:bodyPr/>
          <a:lstStyle/>
          <a:p>
            <a:pPr marL="0" lvl="0" indent="0">
              <a:lnSpc>
                <a:spcPct val="100000"/>
              </a:lnSpc>
              <a:spcBef>
                <a:spcPts val="0"/>
              </a:spcBef>
              <a:buNone/>
            </a:pPr>
            <a:r>
              <a:rPr lang="en-GB" sz="2400">
                <a:latin typeface="Times New Roman" pitchFamily="18"/>
              </a:rPr>
              <a:t>‘Fritz was never involved in politics. The mountains were his homeland. To treat him as a spy, this man who remained an innocent youth, in love with nature, merely because they found in a chest more than 6,000 photographic plates of the mountains. He always sent copies of them to the military commanders at Genova and Marseilles, for which they thanked him, saying that his scrupulous observance of the law had provided them with a magnificent collection of photographs’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Slide200">
    <p:spTree>
      <p:nvGrpSpPr>
        <p:cNvPr id="1" name=""/>
        <p:cNvGrpSpPr/>
        <p:nvPr/>
      </p:nvGrpSpPr>
      <p:grpSpPr>
        <a:xfrm>
          <a:off x="0" y="0"/>
          <a:ext cx="0" cy="0"/>
          <a:chOff x="0" y="0"/>
          <a:chExt cx="0" cy="0"/>
        </a:xfrm>
      </p:grpSpPr>
      <p:sp>
        <p:nvSpPr>
          <p:cNvPr id="2" name="Content Placeholder 3"/>
          <p:cNvSpPr txBox="1">
            <a:spLocks noGrp="1"/>
          </p:cNvSpPr>
          <p:nvPr>
            <p:ph idx="1"/>
          </p:nvPr>
        </p:nvSpPr>
        <p:spPr>
          <a:xfrm>
            <a:off x="1586200" y="1419587"/>
            <a:ext cx="9367936" cy="4351336"/>
          </a:xfrm>
        </p:spPr>
        <p:txBody>
          <a:bodyPr/>
          <a:lstStyle/>
          <a:p>
            <a:pPr marL="0" lvl="0" indent="0">
              <a:lnSpc>
                <a:spcPct val="87000"/>
              </a:lnSpc>
              <a:spcAft>
                <a:spcPts val="800"/>
              </a:spcAft>
              <a:buNone/>
            </a:pPr>
            <a:r>
              <a:rPr lang="en-GB" sz="2400">
                <a:latin typeface="Times New Roman" pitchFamily="18"/>
              </a:rPr>
              <a:t>Frida wrote: ‘Fritz was employed in the censor’s office in Stüttgart. As a result of being shut inside all day, after being used to the open air, he fell ill with tuberculosis and a bone disease, so that he walked hunched up like a 90-year-old. Later he was employed in the library, where he went on crutches. </a:t>
            </a:r>
          </a:p>
          <a:p>
            <a:pPr marL="0" lvl="0" indent="0">
              <a:lnSpc>
                <a:spcPct val="87000"/>
              </a:lnSpc>
              <a:spcAft>
                <a:spcPts val="800"/>
              </a:spcAft>
              <a:buNone/>
            </a:pPr>
            <a:r>
              <a:rPr lang="en-GB" sz="2400">
                <a:latin typeface="Times New Roman" pitchFamily="18"/>
              </a:rPr>
              <a:t>It was a great sadness for him that he never again saw his Alpine Flora and other books that were dear to him, for they were stolen. Until his very last days he was working on a book on the Maritime Alps, which after his death was borrowed by a friend, along with other manuscripts, but they were never returned.</a:t>
            </a:r>
          </a:p>
          <a:p>
            <a:pPr marL="0" lvl="0" indent="0">
              <a:lnSpc>
                <a:spcPct val="87000"/>
              </a:lnSpc>
              <a:spcAft>
                <a:spcPts val="800"/>
              </a:spcAft>
              <a:buNone/>
            </a:pPr>
            <a:r>
              <a:rPr lang="en-GB" sz="2400">
                <a:latin typeface="Times New Roman" pitchFamily="18"/>
              </a:rPr>
              <a:t>He fell asleep in the arms of my sister Käthe, just before his 49th birthday’</a:t>
            </a:r>
          </a:p>
          <a:p>
            <a:pPr lvl="0">
              <a:lnSpc>
                <a:spcPct val="70000"/>
              </a:lnSpc>
            </a:pPr>
            <a:endParaRPr lang="en-GB" sz="2600"/>
          </a:p>
        </p:txBody>
      </p:sp>
      <p:sp>
        <p:nvSpPr>
          <p:cNvPr id="3" name="TextBox 3"/>
          <p:cNvSpPr txBox="1"/>
          <p:nvPr/>
        </p:nvSpPr>
        <p:spPr>
          <a:xfrm>
            <a:off x="3951140" y="605040"/>
            <a:ext cx="4174546" cy="58477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Times New Roman" pitchFamily="18"/>
                <a:cs typeface="Times New Roman" pitchFamily="18"/>
              </a:rPr>
              <a:t>Fritz Mader’s last years</a:t>
            </a:r>
            <a:endParaRPr lang="en-GB" sz="32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name="Slide223">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922794"/>
          </a:xfrm>
        </p:spPr>
        <p:txBody>
          <a:bodyPr anchorCtr="1"/>
          <a:lstStyle/>
          <a:p>
            <a:pPr lvl="0" algn="ctr"/>
            <a:r>
              <a:rPr lang="en-GB" sz="3200">
                <a:latin typeface="Times New Roman" pitchFamily="18"/>
                <a:cs typeface="Times New Roman" pitchFamily="18"/>
              </a:rPr>
              <a:t>Val Fontanalba</a:t>
            </a:r>
            <a:endParaRPr lang="en-GB" sz="3200"/>
          </a:p>
        </p:txBody>
      </p:sp>
      <p:pic>
        <p:nvPicPr>
          <p:cNvPr id="3" name="Content Placeholder 3"/>
          <p:cNvPicPr>
            <a:picLocks noGrp="1" noChangeAspect="1"/>
          </p:cNvPicPr>
          <p:nvPr>
            <p:ph idx="2"/>
          </p:nvPr>
        </p:nvPicPr>
        <p:blipFill>
          <a:blip r:embed="rId2"/>
          <a:stretch>
            <a:fillRect/>
          </a:stretch>
        </p:blipFill>
        <p:spPr>
          <a:xfrm>
            <a:off x="765105" y="1340784"/>
            <a:ext cx="10291663" cy="2260835"/>
          </a:xfrm>
        </p:spPr>
      </p:pic>
      <p:pic>
        <p:nvPicPr>
          <p:cNvPr id="4" name="Picture 6"/>
          <p:cNvPicPr>
            <a:picLocks noGrp="1" noChangeAspect="1"/>
          </p:cNvPicPr>
          <p:nvPr>
            <p:ph idx="4"/>
          </p:nvPr>
        </p:nvPicPr>
        <p:blipFill>
          <a:blip r:embed="rId3"/>
          <a:stretch>
            <a:fillRect/>
          </a:stretch>
        </p:blipFill>
        <p:spPr>
          <a:xfrm>
            <a:off x="653320" y="3759939"/>
            <a:ext cx="10403457" cy="2643969"/>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Office%20Theme</Template>
  <TotalTime>2656</TotalTime>
  <Words>2890</Words>
  <Application>Microsoft Office PowerPoint</Application>
  <PresentationFormat>On-screen Show (4:3)</PresentationFormat>
  <Paragraphs>145</Paragraphs>
  <Slides>44</Slides>
  <Notes>25</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Fritz Mader (1872-1921) Pioneer of the Natural History  of the Maritime Alps</vt:lpstr>
      <vt:lpstr>Fritz Mader (1872-1921)</vt:lpstr>
      <vt:lpstr>PowerPoint Presentation</vt:lpstr>
      <vt:lpstr>Publications of Mader</vt:lpstr>
      <vt:lpstr>Lutheran Church, rue d'Augsbourg, Nice, 1876</vt:lpstr>
      <vt:lpstr>Mader family at Villa Alpina, Tenda, 1885</vt:lpstr>
      <vt:lpstr>Mairie de Tende, 2018</vt:lpstr>
      <vt:lpstr>Mader family in Nice, 1911</vt:lpstr>
      <vt:lpstr>PowerPoint Presentation</vt:lpstr>
      <vt:lpstr>Memoirs of Frida Marin, Mader’s sister, 1938</vt:lpstr>
      <vt:lpstr>Loss of hearing</vt:lpstr>
      <vt:lpstr>Clarence Bicknell (1842-1918)</vt:lpstr>
      <vt:lpstr>PowerPoint Presentation</vt:lpstr>
      <vt:lpstr>Rock engravings in Val Fontanalba</vt:lpstr>
      <vt:lpstr>         Letter of Mader to Bicknell          1 August 1897 (20 pages)  ‘I received your valued letter yesterday. I’m happy to give you an explanation of what has been written up to now on the subject of the rock engravings. After so many theories propounded by others, I too would like to contribute something myself to clarifying the matter, though I think the final result will be to confess that we are confronted here by an enigma whose key can never be found’  </vt:lpstr>
      <vt:lpstr>A Guide to the Prehistoric Rock Engravings in the Italian Maritime Alps, Clarence Bicknell 1914</vt:lpstr>
      <vt:lpstr>Mader on the rock engravings, 1903</vt:lpstr>
      <vt:lpstr>PowerPoint Presentation</vt:lpstr>
      <vt:lpstr>PowerPoint Presentation</vt:lpstr>
      <vt:lpstr>PowerPoint Presentation</vt:lpstr>
      <vt:lpstr>Emile Burnat (1828-1920)</vt:lpstr>
      <vt:lpstr>Herbier Burnat</vt:lpstr>
      <vt:lpstr>Mader’s love of the Alps</vt:lpstr>
      <vt:lpstr>PowerPoint Presentation</vt:lpstr>
      <vt:lpstr>PowerPoint Presentation</vt:lpstr>
      <vt:lpstr>PowerPoint Presentation</vt:lpstr>
      <vt:lpstr>Photography</vt:lpstr>
      <vt:lpstr>Excursions in the Mountains</vt:lpstr>
      <vt:lpstr>Mader : Baisse de Valmasque, Mont Capelet, Lac du Basto</vt:lpstr>
      <vt:lpstr>Ascent of Monte Clapier (3045 m.) in 1893</vt:lpstr>
      <vt:lpstr>PowerPoint Presentation</vt:lpstr>
      <vt:lpstr>PowerPoint Presentation</vt:lpstr>
      <vt:lpstr>Plants of the Maritime Alps, 1903</vt:lpstr>
      <vt:lpstr>PowerPoint Presentation</vt:lpstr>
      <vt:lpstr>Flora of the gardens of the Riviera, 1912</vt:lpstr>
      <vt:lpstr>Cima Bicknell (2,600 m.)</vt:lpstr>
      <vt:lpstr>Dente Mader &amp; Torrione Mader (2,200m.)</vt:lpstr>
      <vt:lpstr>A National Park in the Argentera Rivista Mensile del Club Alpino Italiano, 1914</vt:lpstr>
      <vt:lpstr> The Parco Naturale dell'Argentera was finally created in 1980, adjacent to the Parc national de Mercantour created in 1979.  It became the Parco Naturale delle Alpi Marittime in 1995. </vt:lpstr>
      <vt:lpstr>PowerPoint Presentation</vt:lpstr>
      <vt:lpstr>War</vt:lpstr>
      <vt:lpstr>Memoirs of Frida Marin, 1938</vt:lpstr>
      <vt:lpstr>PowerPoint Presentation</vt:lpstr>
      <vt:lpstr>Val Fontanalba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Fritz Mader  Pionnier de l’ Histoire Naturelle des Alpes Maritimes</dc:title>
  <dc:creator>Graham Avery</dc:creator>
  <cp:lastModifiedBy>Marcus</cp:lastModifiedBy>
  <cp:revision>105</cp:revision>
  <dcterms:created xsi:type="dcterms:W3CDTF">2022-09-26T17:21:03Z</dcterms:created>
  <dcterms:modified xsi:type="dcterms:W3CDTF">2022-11-27T15:15:10Z</dcterms:modified>
</cp:coreProperties>
</file>